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handoutMasterIdLst>
    <p:handoutMasterId r:id="rId54"/>
  </p:handoutMasterIdLst>
  <p:sldIdLst>
    <p:sldId id="362" r:id="rId5"/>
    <p:sldId id="321" r:id="rId6"/>
    <p:sldId id="322" r:id="rId7"/>
    <p:sldId id="369" r:id="rId8"/>
    <p:sldId id="374" r:id="rId9"/>
    <p:sldId id="302" r:id="rId10"/>
    <p:sldId id="363" r:id="rId11"/>
    <p:sldId id="364" r:id="rId12"/>
    <p:sldId id="365" r:id="rId13"/>
    <p:sldId id="371" r:id="rId14"/>
    <p:sldId id="367" r:id="rId15"/>
    <p:sldId id="370" r:id="rId16"/>
    <p:sldId id="375" r:id="rId17"/>
    <p:sldId id="373" r:id="rId18"/>
    <p:sldId id="284" r:id="rId19"/>
    <p:sldId id="278" r:id="rId20"/>
    <p:sldId id="351" r:id="rId21"/>
    <p:sldId id="372" r:id="rId22"/>
    <p:sldId id="350" r:id="rId23"/>
    <p:sldId id="264" r:id="rId24"/>
    <p:sldId id="299" r:id="rId25"/>
    <p:sldId id="329" r:id="rId26"/>
    <p:sldId id="356" r:id="rId27"/>
    <p:sldId id="271" r:id="rId28"/>
    <p:sldId id="274" r:id="rId29"/>
    <p:sldId id="347" r:id="rId30"/>
    <p:sldId id="348" r:id="rId31"/>
    <p:sldId id="331" r:id="rId32"/>
    <p:sldId id="332" r:id="rId33"/>
    <p:sldId id="346" r:id="rId34"/>
    <p:sldId id="355" r:id="rId35"/>
    <p:sldId id="333" r:id="rId36"/>
    <p:sldId id="345" r:id="rId37"/>
    <p:sldId id="353" r:id="rId38"/>
    <p:sldId id="349" r:id="rId39"/>
    <p:sldId id="311" r:id="rId40"/>
    <p:sldId id="354" r:id="rId41"/>
    <p:sldId id="342" r:id="rId42"/>
    <p:sldId id="366" r:id="rId43"/>
    <p:sldId id="360" r:id="rId44"/>
    <p:sldId id="359" r:id="rId45"/>
    <p:sldId id="352" r:id="rId46"/>
    <p:sldId id="357" r:id="rId47"/>
    <p:sldId id="358" r:id="rId48"/>
    <p:sldId id="341" r:id="rId49"/>
    <p:sldId id="336" r:id="rId50"/>
    <p:sldId id="337" r:id="rId51"/>
    <p:sldId id="300"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lin, Ross" initials="" lastIdx="0" clrIdx="0"/>
  <p:cmAuthor id="2" name="Steve  Waterma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57"/>
    <p:restoredTop sz="94615"/>
  </p:normalViewPr>
  <p:slideViewPr>
    <p:cSldViewPr>
      <p:cViewPr varScale="1">
        <p:scale>
          <a:sx n="106" d="100"/>
          <a:sy n="106" d="100"/>
        </p:scale>
        <p:origin x="1520" y="176"/>
      </p:cViewPr>
      <p:guideLst>
        <p:guide orient="horz" pos="2160"/>
        <p:guide pos="2880"/>
      </p:guideLst>
    </p:cSldViewPr>
  </p:slideViewPr>
  <p:notesTextViewPr>
    <p:cViewPr>
      <p:scale>
        <a:sx n="3" d="2"/>
        <a:sy n="3" d="2"/>
      </p:scale>
      <p:origin x="0" y="0"/>
    </p:cViewPr>
  </p:notesTextViewPr>
  <p:sorterViewPr>
    <p:cViewPr>
      <p:scale>
        <a:sx n="100" d="100"/>
        <a:sy n="100" d="100"/>
      </p:scale>
      <p:origin x="0" y="2392"/>
    </p:cViewPr>
  </p:sorterViewPr>
  <p:notesViewPr>
    <p:cSldViewPr>
      <p:cViewPr varScale="1">
        <p:scale>
          <a:sx n="81" d="100"/>
          <a:sy n="81" d="100"/>
        </p:scale>
        <p:origin x="-311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4A3C7D-BBB9-214A-8206-E01AE6417067}"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49FC247A-8B84-EF42-AB36-1C25955F151C}">
      <dgm:prSet phldrT="[Text]" custT="1"/>
      <dgm:spPr>
        <a:solidFill>
          <a:schemeClr val="tx2">
            <a:lumMod val="20000"/>
            <a:lumOff val="80000"/>
          </a:schemeClr>
        </a:solidFill>
        <a:ln>
          <a:solidFill>
            <a:schemeClr val="bg2"/>
          </a:solidFill>
        </a:ln>
      </dgm:spPr>
      <dgm:t>
        <a:bodyPr/>
        <a:lstStyle/>
        <a:p>
          <a:pPr algn="l">
            <a:spcAft>
              <a:spcPts val="0"/>
            </a:spcAft>
          </a:pPr>
          <a:r>
            <a:rPr lang="en-US" sz="3500" baseline="0" dirty="0">
              <a:solidFill>
                <a:schemeClr val="tx1"/>
              </a:solidFill>
            </a:rPr>
            <a:t>HF mobile radio &amp; Antenna: $1,400</a:t>
          </a:r>
        </a:p>
        <a:p>
          <a:pPr algn="l">
            <a:spcAft>
              <a:spcPts val="0"/>
            </a:spcAft>
          </a:pPr>
          <a:r>
            <a:rPr lang="en-US" sz="3500" baseline="0" dirty="0">
              <a:solidFill>
                <a:schemeClr val="tx1"/>
              </a:solidFill>
            </a:rPr>
            <a:t>Pactor 4 modem: $1,400</a:t>
          </a:r>
        </a:p>
      </dgm:t>
    </dgm:pt>
    <dgm:pt modelId="{7373B224-6B2D-CF44-9C13-2A0C60BD9DC4}" type="sibTrans" cxnId="{3CACBB7B-6DFB-6648-955C-5F3BDEFCA174}">
      <dgm:prSet/>
      <dgm:spPr/>
      <dgm:t>
        <a:bodyPr/>
        <a:lstStyle/>
        <a:p>
          <a:endParaRPr lang="en-US"/>
        </a:p>
      </dgm:t>
    </dgm:pt>
    <dgm:pt modelId="{F782CEA1-14A5-ED47-B16D-5C55346F45AC}" type="parTrans" cxnId="{3CACBB7B-6DFB-6648-955C-5F3BDEFCA174}">
      <dgm:prSet/>
      <dgm:spPr/>
      <dgm:t>
        <a:bodyPr/>
        <a:lstStyle/>
        <a:p>
          <a:endParaRPr lang="en-US"/>
        </a:p>
      </dgm:t>
    </dgm:pt>
    <dgm:pt modelId="{80513AD5-3CE4-9146-9ADC-61CF185C256B}" type="pres">
      <dgm:prSet presAssocID="{9F4A3C7D-BBB9-214A-8206-E01AE6417067}" presName="Name0" presStyleCnt="0">
        <dgm:presLayoutVars>
          <dgm:chPref val="1"/>
          <dgm:dir/>
          <dgm:animOne val="branch"/>
          <dgm:animLvl val="lvl"/>
          <dgm:resizeHandles/>
        </dgm:presLayoutVars>
      </dgm:prSet>
      <dgm:spPr/>
    </dgm:pt>
    <dgm:pt modelId="{A420F047-7476-AF44-830F-B05977ED1BF5}" type="pres">
      <dgm:prSet presAssocID="{49FC247A-8B84-EF42-AB36-1C25955F151C}" presName="vertOne" presStyleCnt="0"/>
      <dgm:spPr/>
    </dgm:pt>
    <dgm:pt modelId="{F3309E8A-9F12-B04A-8BED-9CE54EC577C0}" type="pres">
      <dgm:prSet presAssocID="{49FC247A-8B84-EF42-AB36-1C25955F151C}" presName="txOne" presStyleLbl="node0" presStyleIdx="0" presStyleCnt="1" custScaleX="95843" custLinFactNeighborX="-4303">
        <dgm:presLayoutVars>
          <dgm:chPref val="3"/>
        </dgm:presLayoutVars>
      </dgm:prSet>
      <dgm:spPr/>
    </dgm:pt>
    <dgm:pt modelId="{8944F324-FA4B-4346-BA65-AFD8AEF2F576}" type="pres">
      <dgm:prSet presAssocID="{49FC247A-8B84-EF42-AB36-1C25955F151C}" presName="horzOne" presStyleCnt="0"/>
      <dgm:spPr/>
    </dgm:pt>
  </dgm:ptLst>
  <dgm:cxnLst>
    <dgm:cxn modelId="{3CACBB7B-6DFB-6648-955C-5F3BDEFCA174}" srcId="{9F4A3C7D-BBB9-214A-8206-E01AE6417067}" destId="{49FC247A-8B84-EF42-AB36-1C25955F151C}" srcOrd="0" destOrd="0" parTransId="{F782CEA1-14A5-ED47-B16D-5C55346F45AC}" sibTransId="{7373B224-6B2D-CF44-9C13-2A0C60BD9DC4}"/>
    <dgm:cxn modelId="{E6F6AB7E-4F5A-0648-8B95-6F1D37DD59FC}" type="presOf" srcId="{9F4A3C7D-BBB9-214A-8206-E01AE6417067}" destId="{80513AD5-3CE4-9146-9ADC-61CF185C256B}" srcOrd="0" destOrd="0" presId="urn:microsoft.com/office/officeart/2005/8/layout/hierarchy4"/>
    <dgm:cxn modelId="{C19E12DC-5664-3345-9841-203A4073D2B3}" type="presOf" srcId="{49FC247A-8B84-EF42-AB36-1C25955F151C}" destId="{F3309E8A-9F12-B04A-8BED-9CE54EC577C0}" srcOrd="0" destOrd="0" presId="urn:microsoft.com/office/officeart/2005/8/layout/hierarchy4"/>
    <dgm:cxn modelId="{B197EDC3-DBB1-C44F-8C15-00334E4B8DB1}" type="presParOf" srcId="{80513AD5-3CE4-9146-9ADC-61CF185C256B}" destId="{A420F047-7476-AF44-830F-B05977ED1BF5}" srcOrd="0" destOrd="0" presId="urn:microsoft.com/office/officeart/2005/8/layout/hierarchy4"/>
    <dgm:cxn modelId="{875B6FD1-E139-EC4B-832F-973D4E45D127}" type="presParOf" srcId="{A420F047-7476-AF44-830F-B05977ED1BF5}" destId="{F3309E8A-9F12-B04A-8BED-9CE54EC577C0}" srcOrd="0" destOrd="0" presId="urn:microsoft.com/office/officeart/2005/8/layout/hierarchy4"/>
    <dgm:cxn modelId="{48A12ECD-1601-7445-87C5-442DE7CACAB1}" type="presParOf" srcId="{A420F047-7476-AF44-830F-B05977ED1BF5}" destId="{8944F324-FA4B-4346-BA65-AFD8AEF2F5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09E8A-9F12-B04A-8BED-9CE54EC577C0}">
      <dsp:nvSpPr>
        <dsp:cNvPr id="0" name=""/>
        <dsp:cNvSpPr/>
      </dsp:nvSpPr>
      <dsp:spPr>
        <a:xfrm>
          <a:off x="0" y="0"/>
          <a:ext cx="6761056" cy="1295400"/>
        </a:xfrm>
        <a:prstGeom prst="roundRect">
          <a:avLst>
            <a:gd name="adj" fmla="val 10000"/>
          </a:avLst>
        </a:prstGeom>
        <a:solidFill>
          <a:schemeClr val="tx2">
            <a:lumMod val="20000"/>
            <a:lumOff val="80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ts val="0"/>
            </a:spcAft>
            <a:buNone/>
          </a:pPr>
          <a:r>
            <a:rPr lang="en-US" sz="3500" kern="1200" baseline="0" dirty="0">
              <a:solidFill>
                <a:schemeClr val="tx1"/>
              </a:solidFill>
            </a:rPr>
            <a:t>HF mobile radio &amp; Antenna: $1,400</a:t>
          </a:r>
        </a:p>
        <a:p>
          <a:pPr marL="0" lvl="0" indent="0" algn="l" defTabSz="1555750">
            <a:lnSpc>
              <a:spcPct val="90000"/>
            </a:lnSpc>
            <a:spcBef>
              <a:spcPct val="0"/>
            </a:spcBef>
            <a:spcAft>
              <a:spcPts val="0"/>
            </a:spcAft>
            <a:buNone/>
          </a:pPr>
          <a:r>
            <a:rPr lang="en-US" sz="3500" kern="1200" baseline="0" dirty="0">
              <a:solidFill>
                <a:schemeClr val="tx1"/>
              </a:solidFill>
            </a:rPr>
            <a:t>Pactor 4 modem: $1,400</a:t>
          </a:r>
        </a:p>
      </dsp:txBody>
      <dsp:txXfrm>
        <a:off x="37941" y="37941"/>
        <a:ext cx="6685174" cy="12195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E45CF98-3B59-4043-85CC-F3E053578C14}" type="datetimeFigureOut">
              <a:rPr lang="en-US" smtClean="0"/>
              <a:t>2/16/21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47E5A35-0768-40C0-B069-773777E7C8D2}" type="slidenum">
              <a:rPr lang="en-US" smtClean="0"/>
              <a:t>‹#›</a:t>
            </a:fld>
            <a:endParaRPr lang="en-US" dirty="0"/>
          </a:p>
        </p:txBody>
      </p:sp>
    </p:spTree>
    <p:extLst>
      <p:ext uri="{BB962C8B-B14F-4D97-AF65-F5344CB8AC3E}">
        <p14:creationId xmlns:p14="http://schemas.microsoft.com/office/powerpoint/2010/main" val="3574098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6447601-48DC-4BF5-9E2C-B5029EFD2994}" type="datetimeFigureOut">
              <a:rPr lang="en-US" smtClean="0"/>
              <a:t>2/16/21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E105A21-4BA0-47B4-B6C3-87DC0C468484}" type="slidenum">
              <a:rPr lang="en-US" smtClean="0"/>
              <a:t>‹#›</a:t>
            </a:fld>
            <a:endParaRPr lang="en-US" dirty="0"/>
          </a:p>
        </p:txBody>
      </p:sp>
    </p:spTree>
    <p:extLst>
      <p:ext uri="{BB962C8B-B14F-4D97-AF65-F5344CB8AC3E}">
        <p14:creationId xmlns:p14="http://schemas.microsoft.com/office/powerpoint/2010/main" val="149873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6</a:t>
            </a:fld>
            <a:endParaRPr lang="en-US" dirty="0"/>
          </a:p>
        </p:txBody>
      </p:sp>
    </p:spTree>
    <p:extLst>
      <p:ext uri="{BB962C8B-B14F-4D97-AF65-F5344CB8AC3E}">
        <p14:creationId xmlns:p14="http://schemas.microsoft.com/office/powerpoint/2010/main" val="657776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38</a:t>
            </a:fld>
            <a:endParaRPr lang="en-US" dirty="0"/>
          </a:p>
        </p:txBody>
      </p:sp>
    </p:spTree>
    <p:extLst>
      <p:ext uri="{BB962C8B-B14F-4D97-AF65-F5344CB8AC3E}">
        <p14:creationId xmlns:p14="http://schemas.microsoft.com/office/powerpoint/2010/main" val="394743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48</a:t>
            </a:fld>
            <a:endParaRPr lang="en-US" dirty="0"/>
          </a:p>
        </p:txBody>
      </p:sp>
    </p:spTree>
    <p:extLst>
      <p:ext uri="{BB962C8B-B14F-4D97-AF65-F5344CB8AC3E}">
        <p14:creationId xmlns:p14="http://schemas.microsoft.com/office/powerpoint/2010/main" val="2529678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15</a:t>
            </a:fld>
            <a:endParaRPr lang="en-US" dirty="0"/>
          </a:p>
        </p:txBody>
      </p:sp>
    </p:spTree>
    <p:extLst>
      <p:ext uri="{BB962C8B-B14F-4D97-AF65-F5344CB8AC3E}">
        <p14:creationId xmlns:p14="http://schemas.microsoft.com/office/powerpoint/2010/main" val="429016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16</a:t>
            </a:fld>
            <a:endParaRPr lang="en-US" dirty="0"/>
          </a:p>
        </p:txBody>
      </p:sp>
    </p:spTree>
    <p:extLst>
      <p:ext uri="{BB962C8B-B14F-4D97-AF65-F5344CB8AC3E}">
        <p14:creationId xmlns:p14="http://schemas.microsoft.com/office/powerpoint/2010/main" val="392191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20</a:t>
            </a:fld>
            <a:endParaRPr lang="en-US" dirty="0"/>
          </a:p>
        </p:txBody>
      </p:sp>
    </p:spTree>
    <p:extLst>
      <p:ext uri="{BB962C8B-B14F-4D97-AF65-F5344CB8AC3E}">
        <p14:creationId xmlns:p14="http://schemas.microsoft.com/office/powerpoint/2010/main" val="289580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21</a:t>
            </a:fld>
            <a:endParaRPr lang="en-US" dirty="0"/>
          </a:p>
        </p:txBody>
      </p:sp>
    </p:spTree>
    <p:extLst>
      <p:ext uri="{BB962C8B-B14F-4D97-AF65-F5344CB8AC3E}">
        <p14:creationId xmlns:p14="http://schemas.microsoft.com/office/powerpoint/2010/main" val="189432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24</a:t>
            </a:fld>
            <a:endParaRPr lang="en-US" dirty="0"/>
          </a:p>
        </p:txBody>
      </p:sp>
    </p:spTree>
    <p:extLst>
      <p:ext uri="{BB962C8B-B14F-4D97-AF65-F5344CB8AC3E}">
        <p14:creationId xmlns:p14="http://schemas.microsoft.com/office/powerpoint/2010/main" val="1580741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25</a:t>
            </a:fld>
            <a:endParaRPr lang="en-US" dirty="0"/>
          </a:p>
        </p:txBody>
      </p:sp>
    </p:spTree>
    <p:extLst>
      <p:ext uri="{BB962C8B-B14F-4D97-AF65-F5344CB8AC3E}">
        <p14:creationId xmlns:p14="http://schemas.microsoft.com/office/powerpoint/2010/main" val="271954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35</a:t>
            </a:fld>
            <a:endParaRPr lang="en-US" dirty="0"/>
          </a:p>
        </p:txBody>
      </p:sp>
    </p:spTree>
    <p:extLst>
      <p:ext uri="{BB962C8B-B14F-4D97-AF65-F5344CB8AC3E}">
        <p14:creationId xmlns:p14="http://schemas.microsoft.com/office/powerpoint/2010/main" val="214609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05A21-4BA0-47B4-B6C3-87DC0C468484}" type="slidenum">
              <a:rPr lang="en-US" smtClean="0"/>
              <a:t>36</a:t>
            </a:fld>
            <a:endParaRPr lang="en-US" dirty="0"/>
          </a:p>
        </p:txBody>
      </p:sp>
    </p:spTree>
    <p:extLst>
      <p:ext uri="{BB962C8B-B14F-4D97-AF65-F5344CB8AC3E}">
        <p14:creationId xmlns:p14="http://schemas.microsoft.com/office/powerpoint/2010/main" val="19029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64928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836760-F6B6-4E45-87E3-2BFA6595BD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5513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200" y="64928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705600" y="6492875"/>
            <a:ext cx="2133600" cy="365125"/>
          </a:xfrm>
        </p:spPr>
        <p:txBody>
          <a:bodyPr/>
          <a:lstStyle>
            <a:lvl1pPr>
              <a:defRPr/>
            </a:lvl1pPr>
          </a:lstStyle>
          <a:p>
            <a:pPr>
              <a:defRPr/>
            </a:pPr>
            <a:fld id="{8840BCF9-FB74-420D-8BCA-BDC692F020B2}" type="slidenum">
              <a:rPr lang="en-US">
                <a:solidFill>
                  <a:prstClr val="black">
                    <a:tint val="75000"/>
                  </a:prstClr>
                </a:solidFill>
              </a:rPr>
              <a:pPr>
                <a:defRPr/>
              </a:pPr>
              <a:t>‹#›</a:t>
            </a:fld>
            <a:endParaRPr lang="en-US" dirty="0">
              <a:solidFill>
                <a:prstClr val="black">
                  <a:tint val="75000"/>
                </a:prstClr>
              </a:solidFill>
            </a:endParaRPr>
          </a:p>
        </p:txBody>
      </p:sp>
      <p:pic>
        <p:nvPicPr>
          <p:cNvPr id="7" name="Picture 13" descr="DHS_GrayTypeLogo"/>
          <p:cNvPicPr>
            <a:picLocks noChangeAspect="1" noChangeArrowheads="1"/>
          </p:cNvPicPr>
          <p:nvPr userDrawn="1"/>
        </p:nvPicPr>
        <p:blipFill>
          <a:blip r:embed="rId2" cstate="print"/>
          <a:srcRect r="69450"/>
          <a:stretch>
            <a:fillRect/>
          </a:stretch>
        </p:blipFill>
        <p:spPr bwMode="auto">
          <a:xfrm>
            <a:off x="609600" y="-1"/>
            <a:ext cx="1516380" cy="1444171"/>
          </a:xfrm>
          <a:prstGeom prst="rect">
            <a:avLst/>
          </a:prstGeom>
          <a:noFill/>
          <a:ln w="9525">
            <a:noFill/>
            <a:miter lim="800000"/>
            <a:headEnd/>
            <a:tailEnd/>
          </a:ln>
        </p:spPr>
      </p:pic>
    </p:spTree>
    <p:extLst>
      <p:ext uri="{BB962C8B-B14F-4D97-AF65-F5344CB8AC3E}">
        <p14:creationId xmlns:p14="http://schemas.microsoft.com/office/powerpoint/2010/main" val="189332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2400" y="64928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781800" y="6492875"/>
            <a:ext cx="2133600" cy="365125"/>
          </a:xfrm>
        </p:spPr>
        <p:txBody>
          <a:bodyPr/>
          <a:lstStyle>
            <a:lvl1pPr>
              <a:defRPr/>
            </a:lvl1pPr>
          </a:lstStyle>
          <a:p>
            <a:pPr>
              <a:defRPr/>
            </a:pPr>
            <a:fld id="{D4740C52-F1B9-4703-83A3-4110366FA30F}" type="slidenum">
              <a:rPr lang="en-US">
                <a:solidFill>
                  <a:prstClr val="black">
                    <a:tint val="75000"/>
                  </a:prstClr>
                </a:solidFill>
              </a:rPr>
              <a:pPr>
                <a:defRPr/>
              </a:pPr>
              <a:t>‹#›</a:t>
            </a:fld>
            <a:endParaRPr lang="en-US" dirty="0">
              <a:solidFill>
                <a:prstClr val="black">
                  <a:tint val="75000"/>
                </a:prstClr>
              </a:solidFill>
            </a:endParaRPr>
          </a:p>
        </p:txBody>
      </p:sp>
      <p:pic>
        <p:nvPicPr>
          <p:cNvPr id="7" name="Picture 13" descr="DHS_GrayTypeLogo"/>
          <p:cNvPicPr>
            <a:picLocks noChangeAspect="1" noChangeArrowheads="1"/>
          </p:cNvPicPr>
          <p:nvPr userDrawn="1"/>
        </p:nvPicPr>
        <p:blipFill>
          <a:blip r:embed="rId2" cstate="print"/>
          <a:srcRect r="69450"/>
          <a:stretch>
            <a:fillRect/>
          </a:stretch>
        </p:blipFill>
        <p:spPr bwMode="auto">
          <a:xfrm>
            <a:off x="609600" y="-1"/>
            <a:ext cx="1516380" cy="1444171"/>
          </a:xfrm>
          <a:prstGeom prst="rect">
            <a:avLst/>
          </a:prstGeom>
          <a:noFill/>
          <a:ln w="9525">
            <a:noFill/>
            <a:miter lim="800000"/>
            <a:headEnd/>
            <a:tailEnd/>
          </a:ln>
        </p:spPr>
      </p:pic>
    </p:spTree>
    <p:extLst>
      <p:ext uri="{BB962C8B-B14F-4D97-AF65-F5344CB8AC3E}">
        <p14:creationId xmlns:p14="http://schemas.microsoft.com/office/powerpoint/2010/main" val="3047594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6"/>
          <p:cNvSpPr txBox="1">
            <a:spLocks noChangeArrowheads="1"/>
          </p:cNvSpPr>
          <p:nvPr userDrawn="1"/>
        </p:nvSpPr>
        <p:spPr bwMode="auto">
          <a:xfrm>
            <a:off x="7239000" y="6477000"/>
            <a:ext cx="1905000" cy="457200"/>
          </a:xfrm>
          <a:prstGeom prst="rect">
            <a:avLst/>
          </a:prstGeom>
          <a:noFill/>
          <a:ln w="9525">
            <a:noFill/>
            <a:miter lim="800000"/>
            <a:headEnd/>
            <a:tailEnd/>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defRPr/>
            </a:pPr>
            <a:fld id="{C726BE45-E862-49AC-8A87-B4F2D808E755}" type="slidenum">
              <a:rPr lang="en-US" altLang="en-US" sz="1400" smtClean="0">
                <a:solidFill>
                  <a:prstClr val="white"/>
                </a:solidFill>
              </a:rPr>
              <a:pPr algn="r" fontAlgn="base">
                <a:spcBef>
                  <a:spcPct val="0"/>
                </a:spcBef>
                <a:spcAft>
                  <a:spcPct val="0"/>
                </a:spcAft>
                <a:defRPr/>
              </a:pPr>
              <a:t>‹#›</a:t>
            </a:fld>
            <a:endParaRPr lang="en-US" altLang="en-US" sz="14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C959A71-A02A-4289-B843-45BFF886475F}" type="slidenum">
              <a:rPr lang="en-US" altLang="en-US">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831568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3" name="Rectangle 6"/>
          <p:cNvSpPr txBox="1">
            <a:spLocks noChangeArrowheads="1"/>
          </p:cNvSpPr>
          <p:nvPr userDrawn="1"/>
        </p:nvSpPr>
        <p:spPr bwMode="auto">
          <a:xfrm>
            <a:off x="7239000" y="6553200"/>
            <a:ext cx="1905000" cy="457200"/>
          </a:xfrm>
          <a:prstGeom prst="rect">
            <a:avLst/>
          </a:prstGeom>
          <a:noFill/>
          <a:ln w="9525">
            <a:noFill/>
            <a:miter lim="800000"/>
            <a:headEnd/>
            <a:tailEnd/>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defRPr/>
            </a:pPr>
            <a:fld id="{D9924A4D-C202-4CB0-9F68-DB4436C50FC2}" type="slidenum">
              <a:rPr lang="en-US" altLang="en-US" sz="1400" smtClean="0">
                <a:solidFill>
                  <a:prstClr val="white"/>
                </a:solidFill>
              </a:rPr>
              <a:pPr algn="r" fontAlgn="base">
                <a:spcBef>
                  <a:spcPct val="0"/>
                </a:spcBef>
                <a:spcAft>
                  <a:spcPct val="0"/>
                </a:spcAft>
                <a:defRPr/>
              </a:pPr>
              <a:t>‹#›</a:t>
            </a:fld>
            <a:endParaRPr lang="en-US" altLang="en-US" sz="1400" dirty="0">
              <a:solidFill>
                <a:prstClr val="white"/>
              </a:solidFill>
            </a:endParaRPr>
          </a:p>
        </p:txBody>
      </p:sp>
      <p:sp>
        <p:nvSpPr>
          <p:cNvPr id="4" name="Rectangle 6"/>
          <p:cNvSpPr txBox="1">
            <a:spLocks noChangeArrowheads="1"/>
          </p:cNvSpPr>
          <p:nvPr userDrawn="1"/>
        </p:nvSpPr>
        <p:spPr bwMode="auto">
          <a:xfrm>
            <a:off x="7239000" y="6477000"/>
            <a:ext cx="1905000" cy="457200"/>
          </a:xfrm>
          <a:prstGeom prst="rect">
            <a:avLst/>
          </a:prstGeom>
          <a:noFill/>
          <a:ln w="9525">
            <a:noFill/>
            <a:miter lim="800000"/>
            <a:headEnd/>
            <a:tailEnd/>
          </a:ln>
          <a:effec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fontAlgn="base">
              <a:spcBef>
                <a:spcPct val="0"/>
              </a:spcBef>
              <a:spcAft>
                <a:spcPct val="0"/>
              </a:spcAft>
              <a:defRPr/>
            </a:pPr>
            <a:fld id="{B1F288DF-6331-48DA-9717-F32269F7CE21}" type="slidenum">
              <a:rPr lang="en-US" altLang="en-US" sz="1400" smtClean="0">
                <a:solidFill>
                  <a:prstClr val="white"/>
                </a:solidFill>
              </a:rPr>
              <a:pPr algn="r" fontAlgn="base">
                <a:spcBef>
                  <a:spcPct val="0"/>
                </a:spcBef>
                <a:spcAft>
                  <a:spcPct val="0"/>
                </a:spcAft>
                <a:defRPr/>
              </a:pPr>
              <a:t>‹#›</a:t>
            </a:fld>
            <a:endParaRPr lang="en-US" altLang="en-US" sz="1400" dirty="0">
              <a:solidFill>
                <a:prstClr val="white"/>
              </a:solidFill>
            </a:endParaRPr>
          </a:p>
        </p:txBody>
      </p:sp>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4EF70C0-F802-4A62-B67A-204FBDE909CD}" type="slidenum">
              <a:rPr lang="en-US" altLang="en-US">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36138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64928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DD0A10-FF81-4404-8721-BB18F57184A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45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a:solidFill>
                  <a:prstClr val="black">
                    <a:tint val="75000"/>
                  </a:prstClr>
                </a:solidFill>
              </a:rPr>
              <a:t>17 Feb 2015 – Kevin Briggs</a:t>
            </a: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2F3C1E-8F82-459D-A13A-99DD5AA55E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7879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228600" y="64928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6464F1-EF03-4ED2-8D1A-84017C8662F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020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152400" y="63404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1BD4EB9-050A-4A9A-98EA-3A3185DB8BE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9797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a:xfrm>
            <a:off x="6705600" y="6492875"/>
            <a:ext cx="2133600" cy="365125"/>
          </a:xfrm>
        </p:spPr>
        <p:txBody>
          <a:bodyPr/>
          <a:lstStyle>
            <a:lvl1pPr>
              <a:defRPr/>
            </a:lvl1pPr>
          </a:lstStyle>
          <a:p>
            <a:pPr>
              <a:defRPr/>
            </a:pPr>
            <a:fld id="{79207D06-25C4-43C1-B3EC-C9CBC4FDFB42}" type="slidenum">
              <a:rPr lang="en-US">
                <a:solidFill>
                  <a:prstClr val="black">
                    <a:tint val="75000"/>
                  </a:prstClr>
                </a:solidFill>
              </a:rPr>
              <a:pPr>
                <a:defRPr/>
              </a:pPr>
              <a:t>‹#›</a:t>
            </a:fld>
            <a:endParaRPr lang="en-US" dirty="0">
              <a:solidFill>
                <a:prstClr val="black">
                  <a:tint val="75000"/>
                </a:prstClr>
              </a:solidFill>
            </a:endParaRPr>
          </a:p>
        </p:txBody>
      </p:sp>
      <p:pic>
        <p:nvPicPr>
          <p:cNvPr id="7" name="Picture 13" descr="DHS_GrayTypeLogo"/>
          <p:cNvPicPr>
            <a:picLocks noChangeAspect="1" noChangeArrowheads="1"/>
          </p:cNvPicPr>
          <p:nvPr userDrawn="1"/>
        </p:nvPicPr>
        <p:blipFill>
          <a:blip r:embed="rId2" cstate="print"/>
          <a:srcRect r="69450"/>
          <a:stretch>
            <a:fillRect/>
          </a:stretch>
        </p:blipFill>
        <p:spPr bwMode="auto">
          <a:xfrm>
            <a:off x="609600" y="-1"/>
            <a:ext cx="1516380" cy="1444171"/>
          </a:xfrm>
          <a:prstGeom prst="rect">
            <a:avLst/>
          </a:prstGeom>
          <a:noFill/>
          <a:ln w="9525">
            <a:noFill/>
            <a:miter lim="800000"/>
            <a:headEnd/>
            <a:tailEnd/>
          </a:ln>
        </p:spPr>
      </p:pic>
    </p:spTree>
    <p:extLst>
      <p:ext uri="{BB962C8B-B14F-4D97-AF65-F5344CB8AC3E}">
        <p14:creationId xmlns:p14="http://schemas.microsoft.com/office/powerpoint/2010/main" val="77919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Date Placeholder 1"/>
          <p:cNvSpPr>
            <a:spLocks noGrp="1"/>
          </p:cNvSpPr>
          <p:nvPr>
            <p:ph type="dt" sz="half" idx="10"/>
          </p:nvPr>
        </p:nvSpPr>
        <p:spPr>
          <a:xfrm>
            <a:off x="76200" y="6477000"/>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4" name="Footer Placeholder 2"/>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3"/>
          <p:cNvSpPr>
            <a:spLocks noGrp="1"/>
          </p:cNvSpPr>
          <p:nvPr>
            <p:ph type="sldNum" sz="quarter" idx="12"/>
          </p:nvPr>
        </p:nvSpPr>
        <p:spPr>
          <a:xfrm>
            <a:off x="6781800" y="6492875"/>
            <a:ext cx="2133600" cy="365125"/>
          </a:xfrm>
        </p:spPr>
        <p:txBody>
          <a:bodyPr/>
          <a:lstStyle>
            <a:lvl1pPr>
              <a:defRPr/>
            </a:lvl1pPr>
          </a:lstStyle>
          <a:p>
            <a:pPr>
              <a:defRPr/>
            </a:pPr>
            <a:fld id="{4E50F6D3-6A37-40BB-A996-EDAB99C7D5A3}" type="slidenum">
              <a:rPr lang="en-US">
                <a:solidFill>
                  <a:prstClr val="black">
                    <a:tint val="75000"/>
                  </a:prstClr>
                </a:solidFill>
              </a:rPr>
              <a:pPr>
                <a:defRPr/>
              </a:pPr>
              <a:t>‹#›</a:t>
            </a:fld>
            <a:endParaRPr lang="en-US" dirty="0">
              <a:solidFill>
                <a:prstClr val="black">
                  <a:tint val="75000"/>
                </a:prstClr>
              </a:solidFill>
            </a:endParaRPr>
          </a:p>
        </p:txBody>
      </p:sp>
      <p:pic>
        <p:nvPicPr>
          <p:cNvPr id="6" name="Picture 13" descr="DHS_GrayTypeLogo"/>
          <p:cNvPicPr>
            <a:picLocks noChangeAspect="1" noChangeArrowheads="1"/>
          </p:cNvPicPr>
          <p:nvPr userDrawn="1"/>
        </p:nvPicPr>
        <p:blipFill>
          <a:blip r:embed="rId3" cstate="print"/>
          <a:srcRect r="69450"/>
          <a:stretch>
            <a:fillRect/>
          </a:stretch>
        </p:blipFill>
        <p:spPr bwMode="auto">
          <a:xfrm>
            <a:off x="609600" y="-1"/>
            <a:ext cx="1516380" cy="1444171"/>
          </a:xfrm>
          <a:prstGeom prst="rect">
            <a:avLst/>
          </a:prstGeom>
          <a:noFill/>
          <a:ln w="9525">
            <a:noFill/>
            <a:miter lim="800000"/>
            <a:headEnd/>
            <a:tailEnd/>
          </a:ln>
        </p:spPr>
      </p:pic>
    </p:spTree>
    <p:extLst>
      <p:ext uri="{BB962C8B-B14F-4D97-AF65-F5344CB8AC3E}">
        <p14:creationId xmlns:p14="http://schemas.microsoft.com/office/powerpoint/2010/main" val="207478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76200" y="64928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a:xfrm>
            <a:off x="6705600" y="6492875"/>
            <a:ext cx="2133600" cy="365125"/>
          </a:xfrm>
        </p:spPr>
        <p:txBody>
          <a:bodyPr/>
          <a:lstStyle>
            <a:lvl1pPr>
              <a:defRPr/>
            </a:lvl1pPr>
          </a:lstStyle>
          <a:p>
            <a:pPr>
              <a:defRPr/>
            </a:pPr>
            <a:fld id="{FD8C1CC9-2727-44B5-9A8C-AC5BBEBB982D}" type="slidenum">
              <a:rPr lang="en-US">
                <a:solidFill>
                  <a:prstClr val="black">
                    <a:tint val="75000"/>
                  </a:prstClr>
                </a:solidFill>
              </a:rPr>
              <a:pPr>
                <a:defRPr/>
              </a:pPr>
              <a:t>‹#›</a:t>
            </a:fld>
            <a:endParaRPr lang="en-US" dirty="0">
              <a:solidFill>
                <a:prstClr val="black">
                  <a:tint val="75000"/>
                </a:prstClr>
              </a:solidFill>
            </a:endParaRPr>
          </a:p>
        </p:txBody>
      </p:sp>
      <p:pic>
        <p:nvPicPr>
          <p:cNvPr id="8" name="Picture 13" descr="DHS_GrayTypeLogo"/>
          <p:cNvPicPr>
            <a:picLocks noChangeAspect="1" noChangeArrowheads="1"/>
          </p:cNvPicPr>
          <p:nvPr userDrawn="1"/>
        </p:nvPicPr>
        <p:blipFill>
          <a:blip r:embed="rId2" cstate="print"/>
          <a:srcRect r="69450"/>
          <a:stretch>
            <a:fillRect/>
          </a:stretch>
        </p:blipFill>
        <p:spPr bwMode="auto">
          <a:xfrm>
            <a:off x="609600" y="-1"/>
            <a:ext cx="1516380" cy="1444171"/>
          </a:xfrm>
          <a:prstGeom prst="rect">
            <a:avLst/>
          </a:prstGeom>
          <a:noFill/>
          <a:ln w="9525">
            <a:noFill/>
            <a:miter lim="800000"/>
            <a:headEnd/>
            <a:tailEnd/>
          </a:ln>
        </p:spPr>
      </p:pic>
    </p:spTree>
    <p:extLst>
      <p:ext uri="{BB962C8B-B14F-4D97-AF65-F5344CB8AC3E}">
        <p14:creationId xmlns:p14="http://schemas.microsoft.com/office/powerpoint/2010/main" val="153667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76200" y="6492875"/>
            <a:ext cx="2133600" cy="365125"/>
          </a:xfrm>
        </p:spPr>
        <p:txBody>
          <a:bodyPr/>
          <a:lstStyle>
            <a:lvl1pPr>
              <a:defRPr/>
            </a:lvl1pPr>
          </a:lstStyle>
          <a:p>
            <a:pPr>
              <a:defRPr/>
            </a:pPr>
            <a:r>
              <a:rPr lang="en-US" dirty="0">
                <a:solidFill>
                  <a:prstClr val="black">
                    <a:tint val="75000"/>
                  </a:prstClr>
                </a:solidFill>
              </a:rPr>
              <a:t>17 Feb 2015 – Kevin Briggs</a:t>
            </a: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a:xfrm>
            <a:off x="6553200" y="6492875"/>
            <a:ext cx="2133600" cy="365125"/>
          </a:xfrm>
        </p:spPr>
        <p:txBody>
          <a:bodyPr/>
          <a:lstStyle>
            <a:lvl1pPr>
              <a:defRPr/>
            </a:lvl1pPr>
          </a:lstStyle>
          <a:p>
            <a:pPr>
              <a:defRPr/>
            </a:pPr>
            <a:fld id="{7306DA48-4156-4BA5-8E30-2D4397EDD635}" type="slidenum">
              <a:rPr lang="en-US">
                <a:solidFill>
                  <a:prstClr val="black">
                    <a:tint val="75000"/>
                  </a:prstClr>
                </a:solidFill>
              </a:rPr>
              <a:pPr>
                <a:defRPr/>
              </a:pPr>
              <a:t>‹#›</a:t>
            </a:fld>
            <a:endParaRPr lang="en-US" dirty="0">
              <a:solidFill>
                <a:prstClr val="black">
                  <a:tint val="75000"/>
                </a:prstClr>
              </a:solidFill>
            </a:endParaRPr>
          </a:p>
        </p:txBody>
      </p:sp>
      <p:pic>
        <p:nvPicPr>
          <p:cNvPr id="8" name="Picture 13" descr="DHS_GrayTypeLogo"/>
          <p:cNvPicPr>
            <a:picLocks noChangeAspect="1" noChangeArrowheads="1"/>
          </p:cNvPicPr>
          <p:nvPr userDrawn="1"/>
        </p:nvPicPr>
        <p:blipFill>
          <a:blip r:embed="rId2" cstate="print"/>
          <a:srcRect r="69450"/>
          <a:stretch>
            <a:fillRect/>
          </a:stretch>
        </p:blipFill>
        <p:spPr bwMode="auto">
          <a:xfrm>
            <a:off x="609600" y="-1"/>
            <a:ext cx="1516380" cy="1444171"/>
          </a:xfrm>
          <a:prstGeom prst="rect">
            <a:avLst/>
          </a:prstGeom>
          <a:noFill/>
          <a:ln w="9525">
            <a:noFill/>
            <a:miter lim="800000"/>
            <a:headEnd/>
            <a:tailEnd/>
          </a:ln>
        </p:spPr>
      </p:pic>
    </p:spTree>
    <p:extLst>
      <p:ext uri="{BB962C8B-B14F-4D97-AF65-F5344CB8AC3E}">
        <p14:creationId xmlns:p14="http://schemas.microsoft.com/office/powerpoint/2010/main" val="2343790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dirty="0">
                <a:solidFill>
                  <a:prstClr val="black">
                    <a:tint val="75000"/>
                  </a:prstClr>
                </a:solidFill>
              </a:rPr>
              <a:t>1 March 2011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62F37957-14F0-4D65-AA77-E038266C1A24}" type="slidenum">
              <a:rPr lang="en-US">
                <a:solidFill>
                  <a:prstClr val="black">
                    <a:tint val="75000"/>
                  </a:prstClr>
                </a:solidFill>
              </a:rPr>
              <a:pPr>
                <a:defRPr/>
              </a:pPr>
              <a:t>‹#›</a:t>
            </a:fld>
            <a:endParaRPr lang="en-US" dirty="0">
              <a:solidFill>
                <a:prstClr val="black">
                  <a:tint val="75000"/>
                </a:prstClr>
              </a:solidFill>
            </a:endParaRPr>
          </a:p>
        </p:txBody>
      </p:sp>
      <p:pic>
        <p:nvPicPr>
          <p:cNvPr id="1031" name="Picture 2"/>
          <p:cNvPicPr>
            <a:picLocks noChangeAspect="1" noChangeArrowheads="1"/>
          </p:cNvPicPr>
          <p:nvPr userDrawn="1"/>
        </p:nvPicPr>
        <p:blipFill>
          <a:blip r:embed="rId15" cstate="print"/>
          <a:srcRect/>
          <a:stretch>
            <a:fillRect/>
          </a:stretch>
        </p:blipFill>
        <p:spPr bwMode="auto">
          <a:xfrm>
            <a:off x="0" y="0"/>
            <a:ext cx="9144000" cy="6858000"/>
          </a:xfrm>
          <a:prstGeom prst="rect">
            <a:avLst/>
          </a:prstGeom>
          <a:noFill/>
          <a:ln w="9525">
            <a:noFill/>
            <a:miter lim="800000"/>
            <a:headEnd/>
            <a:tailEnd/>
          </a:ln>
        </p:spPr>
      </p:pic>
      <p:pic>
        <p:nvPicPr>
          <p:cNvPr id="8" name="Picture 13" descr="DHS_GrayTypeLogo"/>
          <p:cNvPicPr>
            <a:picLocks noChangeAspect="1" noChangeArrowheads="1"/>
          </p:cNvPicPr>
          <p:nvPr userDrawn="1"/>
        </p:nvPicPr>
        <p:blipFill>
          <a:blip r:embed="rId16" cstate="print"/>
          <a:srcRect r="69450"/>
          <a:stretch>
            <a:fillRect/>
          </a:stretch>
        </p:blipFill>
        <p:spPr bwMode="auto">
          <a:xfrm>
            <a:off x="609600" y="-1"/>
            <a:ext cx="1516380" cy="1444171"/>
          </a:xfrm>
          <a:prstGeom prst="rect">
            <a:avLst/>
          </a:prstGeom>
          <a:noFill/>
          <a:ln w="9525">
            <a:noFill/>
            <a:miter lim="800000"/>
            <a:headEnd/>
            <a:tailEnd/>
          </a:ln>
        </p:spPr>
      </p:pic>
    </p:spTree>
    <p:extLst>
      <p:ext uri="{BB962C8B-B14F-4D97-AF65-F5344CB8AC3E}">
        <p14:creationId xmlns:p14="http://schemas.microsoft.com/office/powerpoint/2010/main" val="3173090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inlink.org/content/last_voice_kuwait"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www.arrl.org/news/us-department-of-defense-to-share-3450-3550-mhz-with-5g-commercial-operation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arrl.org/news/the-fcc-s-ham-guy-bill-cross-w3tn-to-retire-on-april-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law.cornell.edu/definitions/index.php?width=840&amp;height=800&amp;iframe=true&amp;def_id=8316e1efbe4ab2409028952c23f115a7&amp;term_occur=999&amp;term_src=Title:47:Chapter:I:Subchapter:D:Part:97:Subpart:B:97.11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tiff"/><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hyperlink" Target="mailto:nccshares@dhs.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mailto:ross.merlin@hq.dhs.gov" TargetMode="External"/><Relationship Id="rId4" Type="http://schemas.openxmlformats.org/officeDocument/2006/relationships/hyperlink" Target="http://www.dhs.gov/shar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6.tiff"/><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15.tiff"/><Relationship Id="rId5" Type="http://schemas.openxmlformats.org/officeDocument/2006/relationships/image" Target="../media/image14.jpeg"/><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rrl.org/news/fcc-formally-adopts-proposals-to-remove-amateur-3-ghz-band-invites-comments" TargetMode="External"/><Relationship Id="rId2" Type="http://schemas.openxmlformats.org/officeDocument/2006/relationships/hyperlink" Target="http://www.arrl.org/news/us-department-of-defense-to-share-3450-3550-mhz-with-5g-commercial-operatio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BE2F-4F4E-2C48-B912-D7E8BB2F14A3}"/>
              </a:ext>
            </a:extLst>
          </p:cNvPr>
          <p:cNvSpPr>
            <a:spLocks noGrp="1"/>
          </p:cNvSpPr>
          <p:nvPr>
            <p:ph type="title"/>
          </p:nvPr>
        </p:nvSpPr>
        <p:spPr>
          <a:xfrm>
            <a:off x="1752600" y="274638"/>
            <a:ext cx="6934200" cy="1143000"/>
          </a:xfrm>
        </p:spPr>
        <p:txBody>
          <a:bodyPr/>
          <a:lstStyle/>
          <a:p>
            <a:r>
              <a:rPr lang="en-US" sz="3200" dirty="0">
                <a:solidFill>
                  <a:schemeClr val="bg1"/>
                </a:solidFill>
              </a:rPr>
              <a:t>About me: Steve Waterman, K4CJX   </a:t>
            </a:r>
          </a:p>
        </p:txBody>
      </p:sp>
      <p:sp>
        <p:nvSpPr>
          <p:cNvPr id="3" name="Content Placeholder 2">
            <a:extLst>
              <a:ext uri="{FF2B5EF4-FFF2-40B4-BE49-F238E27FC236}">
                <a16:creationId xmlns:a16="http://schemas.microsoft.com/office/drawing/2014/main" id="{2D99B9F0-7821-634B-A068-BA1567BCFF79}"/>
              </a:ext>
            </a:extLst>
          </p:cNvPr>
          <p:cNvSpPr>
            <a:spLocks noGrp="1"/>
          </p:cNvSpPr>
          <p:nvPr>
            <p:ph idx="1"/>
          </p:nvPr>
        </p:nvSpPr>
        <p:spPr>
          <a:xfrm>
            <a:off x="228600" y="1430005"/>
            <a:ext cx="8915400" cy="5197474"/>
          </a:xfrm>
        </p:spPr>
        <p:txBody>
          <a:bodyPr/>
          <a:lstStyle/>
          <a:p>
            <a:r>
              <a:rPr lang="en-US" sz="2800" dirty="0"/>
              <a:t>Been a Ham since 1955, </a:t>
            </a:r>
            <a:r>
              <a:rPr lang="en-US" sz="2400" dirty="0"/>
              <a:t>CW (mostly) until 1986</a:t>
            </a:r>
          </a:p>
          <a:p>
            <a:pPr lvl="1"/>
            <a:r>
              <a:rPr lang="en-US" sz="2000" dirty="0"/>
              <a:t>In 1986, at Dayton Hamvention, met Vic Poor, W5SMM, Co-Author of the single chip microprocessor, and author of ApLink &amp; later, Winlink.</a:t>
            </a:r>
          </a:p>
          <a:p>
            <a:pPr lvl="1"/>
            <a:r>
              <a:rPr lang="en-US" sz="2000" dirty="0"/>
              <a:t>Involved with digital data transfer/EmComm ever since.</a:t>
            </a:r>
          </a:p>
          <a:p>
            <a:pPr marL="457200" lvl="1" indent="0">
              <a:buNone/>
            </a:pPr>
            <a:r>
              <a:rPr lang="en-US" sz="2000" dirty="0"/>
              <a:t>	</a:t>
            </a:r>
            <a:r>
              <a:rPr lang="en-US" sz="2000" b="1" dirty="0"/>
              <a:t>Take a look at: </a:t>
            </a:r>
            <a:r>
              <a:rPr lang="en-US" sz="2000" b="1" dirty="0">
                <a:hlinkClick r:id="rId2"/>
              </a:rPr>
              <a:t>https://winlink.org/content/last_voice_Kuwait</a:t>
            </a:r>
            <a:r>
              <a:rPr lang="en-US" sz="2000" b="1" dirty="0"/>
              <a:t>)</a:t>
            </a:r>
          </a:p>
          <a:p>
            <a:r>
              <a:rPr lang="en-US" sz="2800" dirty="0"/>
              <a:t>Currently: </a:t>
            </a:r>
          </a:p>
          <a:p>
            <a:pPr lvl="1"/>
            <a:r>
              <a:rPr lang="en-US" sz="2400" dirty="0"/>
              <a:t>BOD, ARSFI &amp; Winlink Administrator for the WDT</a:t>
            </a:r>
          </a:p>
          <a:p>
            <a:pPr lvl="1"/>
            <a:r>
              <a:rPr lang="en-US" sz="2400" dirty="0"/>
              <a:t>CISA SHARES Winlink Admin &amp; Chair, Winlink &amp; RMS SYSOPS Working Groups.</a:t>
            </a:r>
          </a:p>
          <a:p>
            <a:pPr lvl="1"/>
            <a:r>
              <a:rPr lang="en-US" sz="2400" dirty="0"/>
              <a:t>MEMBER OF FEMA R IV, V, X RECCWG AuxComm Working Groups &amp; Chair FEMA R IV AuxComm Working Group.</a:t>
            </a:r>
          </a:p>
          <a:p>
            <a:pPr lvl="1"/>
            <a:r>
              <a:rPr lang="en-US" sz="2400" dirty="0"/>
              <a:t>TEMA COMU </a:t>
            </a:r>
          </a:p>
          <a:p>
            <a:pPr lvl="1"/>
            <a:r>
              <a:rPr lang="en-US" sz="2400" dirty="0"/>
              <a:t>Williamson County, TN EMA Reserves</a:t>
            </a:r>
            <a:endParaRPr lang="en-US" sz="2000" dirty="0"/>
          </a:p>
        </p:txBody>
      </p:sp>
      <p:sp>
        <p:nvSpPr>
          <p:cNvPr id="5" name="Slide Number Placeholder 4">
            <a:extLst>
              <a:ext uri="{FF2B5EF4-FFF2-40B4-BE49-F238E27FC236}">
                <a16:creationId xmlns:a16="http://schemas.microsoft.com/office/drawing/2014/main" id="{58C48C34-B5FB-A94D-A6C0-21A9DA48CBF9}"/>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a:t>
            </a:fld>
            <a:endParaRPr lang="en-US" dirty="0">
              <a:solidFill>
                <a:prstClr val="black">
                  <a:tint val="75000"/>
                </a:prstClr>
              </a:solidFill>
            </a:endParaRPr>
          </a:p>
        </p:txBody>
      </p:sp>
    </p:spTree>
    <p:extLst>
      <p:ext uri="{BB962C8B-B14F-4D97-AF65-F5344CB8AC3E}">
        <p14:creationId xmlns:p14="http://schemas.microsoft.com/office/powerpoint/2010/main" val="334658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E31C-7BCA-B941-B12C-834D8DFF01EC}"/>
              </a:ext>
            </a:extLst>
          </p:cNvPr>
          <p:cNvSpPr>
            <a:spLocks noGrp="1"/>
          </p:cNvSpPr>
          <p:nvPr>
            <p:ph type="title"/>
          </p:nvPr>
        </p:nvSpPr>
        <p:spPr>
          <a:xfrm>
            <a:off x="1981200" y="273844"/>
            <a:ext cx="6934200" cy="1143000"/>
          </a:xfrm>
        </p:spPr>
        <p:txBody>
          <a:bodyPr/>
          <a:lstStyle/>
          <a:p>
            <a:r>
              <a:rPr lang="en-US" dirty="0">
                <a:solidFill>
                  <a:schemeClr val="bg1"/>
                </a:solidFill>
              </a:rPr>
              <a:t>Should we feel threatened?</a:t>
            </a:r>
            <a:endParaRPr lang="en-US" dirty="0"/>
          </a:p>
        </p:txBody>
      </p:sp>
      <p:sp>
        <p:nvSpPr>
          <p:cNvPr id="3" name="Content Placeholder 2">
            <a:extLst>
              <a:ext uri="{FF2B5EF4-FFF2-40B4-BE49-F238E27FC236}">
                <a16:creationId xmlns:a16="http://schemas.microsoft.com/office/drawing/2014/main" id="{C5BECD4D-BD87-4D4E-9A8F-4D9316485EF6}"/>
              </a:ext>
            </a:extLst>
          </p:cNvPr>
          <p:cNvSpPr>
            <a:spLocks noGrp="1"/>
          </p:cNvSpPr>
          <p:nvPr>
            <p:ph idx="1"/>
          </p:nvPr>
        </p:nvSpPr>
        <p:spPr>
          <a:xfrm>
            <a:off x="533400" y="1752600"/>
            <a:ext cx="8153400" cy="4373563"/>
          </a:xfrm>
        </p:spPr>
        <p:txBody>
          <a:bodyPr/>
          <a:lstStyle/>
          <a:p>
            <a:pPr marL="0" indent="0">
              <a:buNone/>
            </a:pPr>
            <a:r>
              <a:rPr lang="en-US" b="1" dirty="0"/>
              <a:t>US Department of Defense to Share 3450 – 3550 MHz with 5G Commercial Operations</a:t>
            </a:r>
          </a:p>
          <a:p>
            <a:pPr marL="0" indent="0">
              <a:buNone/>
            </a:pPr>
            <a:r>
              <a:rPr lang="en-US" i="1" dirty="0">
                <a:solidFill>
                  <a:srgbClr val="FF0000"/>
                </a:solidFill>
              </a:rPr>
              <a:t>08/12/2020</a:t>
            </a:r>
            <a:endParaRPr lang="en-US" dirty="0">
              <a:solidFill>
                <a:srgbClr val="FF0000"/>
              </a:solidFill>
            </a:endParaRPr>
          </a:p>
          <a:p>
            <a:endParaRPr lang="en-US" dirty="0">
              <a:hlinkClick r:id="rId2"/>
            </a:endParaRPr>
          </a:p>
          <a:p>
            <a:pPr marL="0" indent="0">
              <a:buNone/>
            </a:pPr>
            <a:r>
              <a:rPr lang="en-US" sz="2800" dirty="0">
                <a:hlinkClick r:id="rId2"/>
              </a:rPr>
              <a:t>http://www.arrl.org/news/us-department-of-defense-to-share-3450-3550-mhz-with-5g-commercial-operations</a:t>
            </a:r>
            <a:endParaRPr lang="en-US" sz="2800" dirty="0"/>
          </a:p>
          <a:p>
            <a:endParaRPr lang="en-US" dirty="0"/>
          </a:p>
        </p:txBody>
      </p:sp>
      <p:sp>
        <p:nvSpPr>
          <p:cNvPr id="4" name="Date Placeholder 3">
            <a:extLst>
              <a:ext uri="{FF2B5EF4-FFF2-40B4-BE49-F238E27FC236}">
                <a16:creationId xmlns:a16="http://schemas.microsoft.com/office/drawing/2014/main" id="{5AB4A4E9-88E1-A14D-B6D2-D4EA54C5F4ED}"/>
              </a:ext>
            </a:extLst>
          </p:cNvPr>
          <p:cNvSpPr>
            <a:spLocks noGrp="1"/>
          </p:cNvSpPr>
          <p:nvPr>
            <p:ph type="dt" sz="half" idx="10"/>
          </p:nvPr>
        </p:nvSpPr>
        <p:spPr/>
        <p:txBody>
          <a:bodyPr/>
          <a:lstStyle/>
          <a:p>
            <a:pPr>
              <a:defRPr/>
            </a:pPr>
            <a:r>
              <a:rPr lang="en-US">
                <a:solidFill>
                  <a:prstClr val="black">
                    <a:tint val="75000"/>
                  </a:prstClr>
                </a:solidFill>
              </a:rPr>
              <a:t>17 Feb 2015 – Kevin Briggs</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EC5F2C78-8857-5145-9AC1-A3D61A329516}"/>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10</a:t>
            </a:fld>
            <a:endParaRPr lang="en-US" dirty="0">
              <a:solidFill>
                <a:prstClr val="black">
                  <a:tint val="75000"/>
                </a:prstClr>
              </a:solidFill>
            </a:endParaRPr>
          </a:p>
        </p:txBody>
      </p:sp>
    </p:spTree>
    <p:extLst>
      <p:ext uri="{BB962C8B-B14F-4D97-AF65-F5344CB8AC3E}">
        <p14:creationId xmlns:p14="http://schemas.microsoft.com/office/powerpoint/2010/main" val="3250226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85D7AA-53F0-A540-961B-18EEF296A805}"/>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11</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D108C3EC-708E-804C-BD0E-68B692075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2" y="1295400"/>
            <a:ext cx="9052795" cy="5562600"/>
          </a:xfrm>
          <a:prstGeom prst="rect">
            <a:avLst/>
          </a:prstGeom>
        </p:spPr>
      </p:pic>
      <p:sp>
        <p:nvSpPr>
          <p:cNvPr id="8" name="TextBox 7">
            <a:extLst>
              <a:ext uri="{FF2B5EF4-FFF2-40B4-BE49-F238E27FC236}">
                <a16:creationId xmlns:a16="http://schemas.microsoft.com/office/drawing/2014/main" id="{CB3FE7D2-E754-B44E-98F1-83D85EEBB682}"/>
              </a:ext>
            </a:extLst>
          </p:cNvPr>
          <p:cNvSpPr txBox="1"/>
          <p:nvPr/>
        </p:nvSpPr>
        <p:spPr>
          <a:xfrm>
            <a:off x="228598" y="5890478"/>
            <a:ext cx="8686801" cy="830997"/>
          </a:xfrm>
          <a:prstGeom prst="rect">
            <a:avLst/>
          </a:prstGeom>
          <a:noFill/>
        </p:spPr>
        <p:txBody>
          <a:bodyPr wrap="square" rtlCol="0">
            <a:spAutoFit/>
          </a:bodyPr>
          <a:lstStyle/>
          <a:p>
            <a:r>
              <a:rPr lang="en-US" sz="2400" b="1" dirty="0">
                <a:solidFill>
                  <a:schemeClr val="accent2"/>
                </a:solidFill>
              </a:rPr>
              <a:t>Spread Spectrum: “provide secure communications by spreading the signal over a large frequency band. ”</a:t>
            </a:r>
          </a:p>
        </p:txBody>
      </p:sp>
      <p:sp>
        <p:nvSpPr>
          <p:cNvPr id="10" name="Title 9">
            <a:extLst>
              <a:ext uri="{FF2B5EF4-FFF2-40B4-BE49-F238E27FC236}">
                <a16:creationId xmlns:a16="http://schemas.microsoft.com/office/drawing/2014/main" id="{166A4D57-4E23-BB45-BC9F-7E0F23A986C2}"/>
              </a:ext>
            </a:extLst>
          </p:cNvPr>
          <p:cNvSpPr>
            <a:spLocks noGrp="1"/>
          </p:cNvSpPr>
          <p:nvPr>
            <p:ph type="title"/>
          </p:nvPr>
        </p:nvSpPr>
        <p:spPr>
          <a:xfrm>
            <a:off x="1981200" y="274638"/>
            <a:ext cx="7162798" cy="1143000"/>
          </a:xfrm>
        </p:spPr>
        <p:txBody>
          <a:bodyPr/>
          <a:lstStyle/>
          <a:p>
            <a:r>
              <a:rPr lang="en-US" sz="3600" dirty="0">
                <a:solidFill>
                  <a:schemeClr val="bg1"/>
                </a:solidFill>
              </a:rPr>
              <a:t>Another example: a potential threat?</a:t>
            </a:r>
          </a:p>
        </p:txBody>
      </p:sp>
    </p:spTree>
    <p:extLst>
      <p:ext uri="{BB962C8B-B14F-4D97-AF65-F5344CB8AC3E}">
        <p14:creationId xmlns:p14="http://schemas.microsoft.com/office/powerpoint/2010/main" val="1737665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3725-8433-1842-AB56-4D3D7378135D}"/>
              </a:ext>
            </a:extLst>
          </p:cNvPr>
          <p:cNvSpPr>
            <a:spLocks noGrp="1"/>
          </p:cNvSpPr>
          <p:nvPr>
            <p:ph type="title"/>
          </p:nvPr>
        </p:nvSpPr>
        <p:spPr>
          <a:xfrm>
            <a:off x="2057400" y="274638"/>
            <a:ext cx="6629400" cy="1143000"/>
          </a:xfrm>
        </p:spPr>
        <p:txBody>
          <a:bodyPr/>
          <a:lstStyle/>
          <a:p>
            <a:r>
              <a:rPr lang="en-US" sz="4000" dirty="0">
                <a:solidFill>
                  <a:schemeClr val="bg1"/>
                </a:solidFill>
              </a:rPr>
              <a:t>Main Problem: </a:t>
            </a:r>
            <a:r>
              <a:rPr lang="en-US" sz="4800" b="1" dirty="0">
                <a:solidFill>
                  <a:srgbClr val="FF0000"/>
                </a:solidFill>
              </a:rPr>
              <a:t>Indifference</a:t>
            </a:r>
            <a:endParaRPr lang="en-US" sz="4000" b="1" dirty="0">
              <a:solidFill>
                <a:srgbClr val="FF0000"/>
              </a:solidFill>
            </a:endParaRPr>
          </a:p>
        </p:txBody>
      </p:sp>
      <p:sp>
        <p:nvSpPr>
          <p:cNvPr id="3" name="Content Placeholder 2">
            <a:extLst>
              <a:ext uri="{FF2B5EF4-FFF2-40B4-BE49-F238E27FC236}">
                <a16:creationId xmlns:a16="http://schemas.microsoft.com/office/drawing/2014/main" id="{7785A79E-5721-3047-96BF-70C42FD65D92}"/>
              </a:ext>
            </a:extLst>
          </p:cNvPr>
          <p:cNvSpPr>
            <a:spLocks noGrp="1"/>
          </p:cNvSpPr>
          <p:nvPr>
            <p:ph idx="1"/>
          </p:nvPr>
        </p:nvSpPr>
        <p:spPr>
          <a:xfrm>
            <a:off x="457200" y="1828800"/>
            <a:ext cx="8229600" cy="5201267"/>
          </a:xfrm>
        </p:spPr>
        <p:txBody>
          <a:bodyPr/>
          <a:lstStyle/>
          <a:p>
            <a:r>
              <a:rPr lang="en-US" sz="2400" dirty="0"/>
              <a:t>Bill Cross, FCC Amateur division, retired on April 1, 2015. </a:t>
            </a:r>
            <a:r>
              <a:rPr lang="en-US" sz="2400" i="1" u="sng" dirty="0"/>
              <a:t>He has never been replaced.</a:t>
            </a:r>
          </a:p>
          <a:p>
            <a:pPr marL="0" indent="0">
              <a:buNone/>
            </a:pPr>
            <a:r>
              <a:rPr lang="en-US" sz="2400" dirty="0">
                <a:hlinkClick r:id="rId2"/>
              </a:rPr>
              <a:t>http://www.arrl.org/news/the-fcc-s-ham-guy-bill-cross-w3tn-to-retire-on-april-3</a:t>
            </a:r>
            <a:endParaRPr lang="en-US" sz="2400" dirty="0"/>
          </a:p>
          <a:p>
            <a:r>
              <a:rPr lang="en-US" sz="2400" dirty="0"/>
              <a:t>Requests to the FCC from various sources on all sides of any pertinent Amateur issue seem to remain in limbo. </a:t>
            </a:r>
          </a:p>
          <a:p>
            <a:r>
              <a:rPr lang="en-US" sz="2400" dirty="0"/>
              <a:t>99% of US Amateur Radio population does not bother to get involved with FCC issues. Few bother to formally comment on issues pertaining to Amateur Radio when asked.</a:t>
            </a:r>
          </a:p>
          <a:p>
            <a:r>
              <a:rPr lang="en-US" sz="2400" dirty="0"/>
              <a:t>Most of us do care,  but we do not participate.  </a:t>
            </a:r>
            <a:r>
              <a:rPr lang="en-US" sz="2400" i="1" dirty="0"/>
              <a:t>Is our complacency related to our overall average age?  </a:t>
            </a:r>
            <a:br>
              <a:rPr lang="en-US" sz="2400" i="1" dirty="0"/>
            </a:br>
            <a:r>
              <a:rPr lang="en-US" sz="2400" i="1" dirty="0"/>
              <a:t>“</a:t>
            </a:r>
            <a:r>
              <a:rPr lang="en-US" sz="2400" dirty="0"/>
              <a:t>10 years from now, what will be so, so what…”</a:t>
            </a:r>
          </a:p>
        </p:txBody>
      </p:sp>
    </p:spTree>
    <p:extLst>
      <p:ext uri="{BB962C8B-B14F-4D97-AF65-F5344CB8AC3E}">
        <p14:creationId xmlns:p14="http://schemas.microsoft.com/office/powerpoint/2010/main" val="4005026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4C6C-4823-1047-9BB9-43A2C9BE1768}"/>
              </a:ext>
            </a:extLst>
          </p:cNvPr>
          <p:cNvSpPr>
            <a:spLocks noGrp="1"/>
          </p:cNvSpPr>
          <p:nvPr>
            <p:ph type="title"/>
          </p:nvPr>
        </p:nvSpPr>
        <p:spPr/>
        <p:txBody>
          <a:bodyPr/>
          <a:lstStyle/>
          <a:p>
            <a:r>
              <a:rPr lang="en-US" b="1" dirty="0">
                <a:solidFill>
                  <a:srgbClr val="C00000"/>
                </a:solidFill>
              </a:rPr>
              <a:t>A final example</a:t>
            </a:r>
          </a:p>
        </p:txBody>
      </p:sp>
      <p:sp>
        <p:nvSpPr>
          <p:cNvPr id="3" name="Content Placeholder 2">
            <a:extLst>
              <a:ext uri="{FF2B5EF4-FFF2-40B4-BE49-F238E27FC236}">
                <a16:creationId xmlns:a16="http://schemas.microsoft.com/office/drawing/2014/main" id="{D38CFE78-9F1E-DD4E-8709-1256F75830AD}"/>
              </a:ext>
            </a:extLst>
          </p:cNvPr>
          <p:cNvSpPr>
            <a:spLocks noGrp="1"/>
          </p:cNvSpPr>
          <p:nvPr>
            <p:ph idx="1"/>
          </p:nvPr>
        </p:nvSpPr>
        <p:spPr/>
        <p:txBody>
          <a:bodyPr/>
          <a:lstStyle/>
          <a:p>
            <a:endParaRPr lang="en-US" dirty="0"/>
          </a:p>
          <a:p>
            <a:r>
              <a:rPr lang="en-US" sz="3600" b="1" dirty="0"/>
              <a:t>§ 97.113 Prohibited transmissions.</a:t>
            </a:r>
          </a:p>
          <a:p>
            <a:pPr marL="0" indent="0">
              <a:buNone/>
            </a:pPr>
            <a:r>
              <a:rPr lang="en-US" sz="3600" b="1" dirty="0"/>
              <a:t>     (a)</a:t>
            </a:r>
            <a:r>
              <a:rPr lang="en-US" sz="3600" dirty="0"/>
              <a:t> No </a:t>
            </a:r>
            <a:r>
              <a:rPr lang="en-US" sz="3600" dirty="0">
                <a:hlinkClick r:id="rId2"/>
              </a:rPr>
              <a:t>amateur station</a:t>
            </a:r>
            <a:r>
              <a:rPr lang="en-US" sz="3600" dirty="0"/>
              <a:t> shall transmit:</a:t>
            </a:r>
          </a:p>
          <a:p>
            <a:pPr marL="914400" lvl="2" indent="0">
              <a:buNone/>
            </a:pPr>
            <a:r>
              <a:rPr lang="en-US" sz="3200" b="1" dirty="0"/>
              <a:t>(5)</a:t>
            </a:r>
            <a:r>
              <a:rPr lang="en-US" sz="3200" dirty="0"/>
              <a:t> Communications, on a </a:t>
            </a:r>
            <a:r>
              <a:rPr lang="en-US" sz="3200" i="1" dirty="0"/>
              <a:t>regular basis</a:t>
            </a:r>
            <a:r>
              <a:rPr lang="en-US" sz="3200" dirty="0"/>
              <a:t>, which could reasonably be furnished alternatively through other radio services.</a:t>
            </a:r>
          </a:p>
          <a:p>
            <a:endParaRPr lang="en-US" dirty="0"/>
          </a:p>
        </p:txBody>
      </p:sp>
      <p:sp>
        <p:nvSpPr>
          <p:cNvPr id="4" name="Date Placeholder 3">
            <a:extLst>
              <a:ext uri="{FF2B5EF4-FFF2-40B4-BE49-F238E27FC236}">
                <a16:creationId xmlns:a16="http://schemas.microsoft.com/office/drawing/2014/main" id="{2D1AE039-5140-1149-8CE9-5936492B2E99}"/>
              </a:ext>
            </a:extLst>
          </p:cNvPr>
          <p:cNvSpPr>
            <a:spLocks noGrp="1"/>
          </p:cNvSpPr>
          <p:nvPr>
            <p:ph type="dt" sz="half" idx="10"/>
          </p:nvPr>
        </p:nvSpPr>
        <p:spPr/>
        <p:txBody>
          <a:bodyPr/>
          <a:lstStyle/>
          <a:p>
            <a:pPr>
              <a:defRPr/>
            </a:pPr>
            <a:r>
              <a:rPr lang="en-US">
                <a:solidFill>
                  <a:prstClr val="black">
                    <a:tint val="75000"/>
                  </a:prstClr>
                </a:solidFill>
              </a:rPr>
              <a:t>17 Feb 2015 – Kevin Briggs</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EE6EABEF-CC62-7241-8A85-02723BFB490A}"/>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13</a:t>
            </a:fld>
            <a:endParaRPr lang="en-US" dirty="0">
              <a:solidFill>
                <a:prstClr val="black">
                  <a:tint val="75000"/>
                </a:prstClr>
              </a:solidFill>
            </a:endParaRPr>
          </a:p>
        </p:txBody>
      </p:sp>
    </p:spTree>
    <p:extLst>
      <p:ext uri="{BB962C8B-B14F-4D97-AF65-F5344CB8AC3E}">
        <p14:creationId xmlns:p14="http://schemas.microsoft.com/office/powerpoint/2010/main" val="2186315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4E12-FC6D-FF40-B348-BFC79B257562}"/>
              </a:ext>
            </a:extLst>
          </p:cNvPr>
          <p:cNvSpPr>
            <a:spLocks noGrp="1"/>
          </p:cNvSpPr>
          <p:nvPr>
            <p:ph type="title"/>
          </p:nvPr>
        </p:nvSpPr>
        <p:spPr>
          <a:xfrm>
            <a:off x="1981200" y="274638"/>
            <a:ext cx="7086600" cy="1143000"/>
          </a:xfrm>
        </p:spPr>
        <p:txBody>
          <a:bodyPr/>
          <a:lstStyle/>
          <a:p>
            <a:r>
              <a:rPr lang="en-US" b="1" dirty="0">
                <a:solidFill>
                  <a:srgbClr val="FF0000"/>
                </a:solidFill>
              </a:rPr>
              <a:t>Recent Statement from WTB</a:t>
            </a:r>
          </a:p>
        </p:txBody>
      </p:sp>
      <p:sp>
        <p:nvSpPr>
          <p:cNvPr id="3" name="Content Placeholder 2">
            <a:extLst>
              <a:ext uri="{FF2B5EF4-FFF2-40B4-BE49-F238E27FC236}">
                <a16:creationId xmlns:a16="http://schemas.microsoft.com/office/drawing/2014/main" id="{C5B904BD-5AA2-844C-991F-E74971728A7E}"/>
              </a:ext>
            </a:extLst>
          </p:cNvPr>
          <p:cNvSpPr>
            <a:spLocks noGrp="1"/>
          </p:cNvSpPr>
          <p:nvPr>
            <p:ph idx="1"/>
          </p:nvPr>
        </p:nvSpPr>
        <p:spPr>
          <a:xfrm>
            <a:off x="533400" y="1977357"/>
            <a:ext cx="8229600" cy="4194843"/>
          </a:xfrm>
        </p:spPr>
        <p:txBody>
          <a:bodyPr/>
          <a:lstStyle/>
          <a:p>
            <a:r>
              <a:rPr lang="en-US" dirty="0"/>
              <a:t>FCC WTB: </a:t>
            </a:r>
            <a:r>
              <a:rPr lang="en-US" sz="2800" dirty="0"/>
              <a:t>“While the value of the amateur service to the public as a voluntary noncommercial communications service, particularly with respect to providing emergency communications, is one of the underlying principles of the amateur service, the amateur service is not an emergency radio service.“ </a:t>
            </a:r>
          </a:p>
          <a:p>
            <a:r>
              <a:rPr lang="en-US" sz="2800" dirty="0"/>
              <a:t>So, as HAMS interested in EmComm, how can we optimize our value to our communities?</a:t>
            </a:r>
          </a:p>
        </p:txBody>
      </p:sp>
      <p:sp>
        <p:nvSpPr>
          <p:cNvPr id="4" name="Date Placeholder 3">
            <a:extLst>
              <a:ext uri="{FF2B5EF4-FFF2-40B4-BE49-F238E27FC236}">
                <a16:creationId xmlns:a16="http://schemas.microsoft.com/office/drawing/2014/main" id="{A3113382-7FF7-654D-9202-3AD86524BBEA}"/>
              </a:ext>
            </a:extLst>
          </p:cNvPr>
          <p:cNvSpPr>
            <a:spLocks noGrp="1"/>
          </p:cNvSpPr>
          <p:nvPr>
            <p:ph type="dt" sz="half" idx="10"/>
          </p:nvPr>
        </p:nvSpPr>
        <p:spPr/>
        <p:txBody>
          <a:bodyPr/>
          <a:lstStyle/>
          <a:p>
            <a:pPr>
              <a:defRPr/>
            </a:pPr>
            <a:r>
              <a:rPr lang="en-US" dirty="0">
                <a:solidFill>
                  <a:prstClr val="black">
                    <a:tint val="75000"/>
                  </a:prstClr>
                </a:solidFill>
              </a:rPr>
              <a:t>17 Feb 2015 – Kevin Briggs</a:t>
            </a:r>
          </a:p>
        </p:txBody>
      </p:sp>
      <p:sp>
        <p:nvSpPr>
          <p:cNvPr id="5" name="Slide Number Placeholder 4">
            <a:extLst>
              <a:ext uri="{FF2B5EF4-FFF2-40B4-BE49-F238E27FC236}">
                <a16:creationId xmlns:a16="http://schemas.microsoft.com/office/drawing/2014/main" id="{AA65D0C5-64FB-434C-B1AF-CEF1889674B7}"/>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14</a:t>
            </a:fld>
            <a:endParaRPr lang="en-US" dirty="0">
              <a:solidFill>
                <a:prstClr val="black">
                  <a:tint val="75000"/>
                </a:prstClr>
              </a:solidFill>
            </a:endParaRPr>
          </a:p>
        </p:txBody>
      </p:sp>
    </p:spTree>
    <p:extLst>
      <p:ext uri="{BB962C8B-B14F-4D97-AF65-F5344CB8AC3E}">
        <p14:creationId xmlns:p14="http://schemas.microsoft.com/office/powerpoint/2010/main" val="235296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573" y="3596444"/>
            <a:ext cx="4876800" cy="2849488"/>
          </a:xfrm>
        </p:spPr>
        <p:txBody>
          <a:bodyPr>
            <a:normAutofit fontScale="90000"/>
          </a:bodyPr>
          <a:lstStyle/>
          <a:p>
            <a:r>
              <a:rPr lang="en-US" sz="4000" dirty="0">
                <a:effectLst>
                  <a:innerShdw blurRad="114300">
                    <a:prstClr val="black"/>
                  </a:innerShdw>
                </a:effectLst>
                <a:latin typeface="Times New Roman" panose="02020603050405020304" pitchFamily="18" charset="0"/>
                <a:cs typeface="Times New Roman" panose="02020603050405020304" pitchFamily="18" charset="0"/>
              </a:rPr>
              <a:t>The </a:t>
            </a:r>
            <a:br>
              <a:rPr lang="en-US" sz="4000" dirty="0">
                <a:effectLst>
                  <a:innerShdw blurRad="114300">
                    <a:prstClr val="black"/>
                  </a:innerShdw>
                </a:effectLst>
                <a:latin typeface="Times New Roman" panose="02020603050405020304" pitchFamily="18" charset="0"/>
                <a:cs typeface="Times New Roman" panose="02020603050405020304" pitchFamily="18" charset="0"/>
              </a:rPr>
            </a:br>
            <a:r>
              <a:rPr lang="en-US" sz="4000" b="1" dirty="0">
                <a:effectLst>
                  <a:innerShdw blurRad="114300">
                    <a:prstClr val="black"/>
                  </a:innerShdw>
                </a:effectLst>
                <a:latin typeface="Times New Roman" panose="02020603050405020304" pitchFamily="18" charset="0"/>
                <a:cs typeface="Times New Roman" panose="02020603050405020304" pitchFamily="18" charset="0"/>
              </a:rPr>
              <a:t>SHA</a:t>
            </a:r>
            <a:r>
              <a:rPr lang="en-US" sz="4000" dirty="0">
                <a:effectLst>
                  <a:innerShdw blurRad="114300">
                    <a:prstClr val="black"/>
                  </a:innerShdw>
                </a:effectLst>
                <a:latin typeface="Times New Roman" panose="02020603050405020304" pitchFamily="18" charset="0"/>
                <a:cs typeface="Times New Roman" panose="02020603050405020304" pitchFamily="18" charset="0"/>
              </a:rPr>
              <a:t>red</a:t>
            </a:r>
            <a:br>
              <a:rPr lang="en-US" sz="4000" dirty="0">
                <a:effectLst>
                  <a:innerShdw blurRad="114300">
                    <a:prstClr val="black"/>
                  </a:innerShdw>
                </a:effectLst>
                <a:latin typeface="Times New Roman" panose="02020603050405020304" pitchFamily="18" charset="0"/>
                <a:cs typeface="Times New Roman" panose="02020603050405020304" pitchFamily="18" charset="0"/>
              </a:rPr>
            </a:br>
            <a:r>
              <a:rPr lang="en-US" sz="4000" b="1" dirty="0">
                <a:effectLst>
                  <a:innerShdw blurRad="114300">
                    <a:prstClr val="black"/>
                  </a:innerShdw>
                </a:effectLst>
                <a:latin typeface="Times New Roman" panose="02020603050405020304" pitchFamily="18" charset="0"/>
                <a:cs typeface="Times New Roman" panose="02020603050405020304" pitchFamily="18" charset="0"/>
              </a:rPr>
              <a:t>RES</a:t>
            </a:r>
            <a:r>
              <a:rPr lang="en-US" sz="4000" dirty="0">
                <a:effectLst>
                  <a:innerShdw blurRad="114300">
                    <a:prstClr val="black"/>
                  </a:innerShdw>
                </a:effectLst>
                <a:latin typeface="Times New Roman" panose="02020603050405020304" pitchFamily="18" charset="0"/>
                <a:cs typeface="Times New Roman" panose="02020603050405020304" pitchFamily="18" charset="0"/>
              </a:rPr>
              <a:t>ources </a:t>
            </a:r>
            <a:br>
              <a:rPr lang="en-US" sz="4000" dirty="0">
                <a:effectLst>
                  <a:innerShdw blurRad="114300">
                    <a:prstClr val="black"/>
                  </a:innerShdw>
                </a:effectLst>
                <a:latin typeface="Times New Roman" panose="02020603050405020304" pitchFamily="18" charset="0"/>
                <a:cs typeface="Times New Roman" panose="02020603050405020304" pitchFamily="18" charset="0"/>
              </a:rPr>
            </a:br>
            <a:r>
              <a:rPr lang="en-US" sz="4000" dirty="0">
                <a:effectLst>
                  <a:innerShdw blurRad="114300">
                    <a:prstClr val="black"/>
                  </a:innerShdw>
                </a:effectLst>
                <a:latin typeface="Times New Roman" panose="02020603050405020304" pitchFamily="18" charset="0"/>
                <a:cs typeface="Times New Roman" panose="02020603050405020304" pitchFamily="18" charset="0"/>
              </a:rPr>
              <a:t>High Frequency  </a:t>
            </a:r>
            <a:br>
              <a:rPr lang="en-US" sz="4000" dirty="0">
                <a:effectLst>
                  <a:innerShdw blurRad="114300">
                    <a:prstClr val="black"/>
                  </a:innerShdw>
                </a:effectLst>
                <a:latin typeface="Times New Roman" panose="02020603050405020304" pitchFamily="18" charset="0"/>
                <a:cs typeface="Times New Roman" panose="02020603050405020304" pitchFamily="18" charset="0"/>
              </a:rPr>
            </a:br>
            <a:r>
              <a:rPr lang="en-US" sz="4000" dirty="0">
                <a:effectLst>
                  <a:innerShdw blurRad="114300">
                    <a:prstClr val="black"/>
                  </a:innerShdw>
                </a:effectLst>
                <a:latin typeface="Times New Roman" panose="02020603050405020304" pitchFamily="18" charset="0"/>
                <a:cs typeface="Times New Roman" panose="02020603050405020304" pitchFamily="18" charset="0"/>
              </a:rPr>
              <a:t>Radio Progra</a:t>
            </a:r>
            <a:r>
              <a:rPr lang="en-US" dirty="0">
                <a:effectLst>
                  <a:innerShdw blurRad="114300">
                    <a:prstClr val="black"/>
                  </a:innerShdw>
                </a:effectLst>
                <a:latin typeface="Times New Roman" panose="02020603050405020304" pitchFamily="18" charset="0"/>
                <a:cs typeface="Times New Roman" panose="02020603050405020304" pitchFamily="18" charset="0"/>
              </a:rPr>
              <a:t>m </a:t>
            </a:r>
          </a:p>
        </p:txBody>
      </p:sp>
      <p:sp>
        <p:nvSpPr>
          <p:cNvPr id="5" name="Slide Number Placeholder 4"/>
          <p:cNvSpPr>
            <a:spLocks noGrp="1"/>
          </p:cNvSpPr>
          <p:nvPr>
            <p:ph type="sldNum" sz="quarter" idx="12"/>
          </p:nvPr>
        </p:nvSpPr>
        <p:spPr/>
        <p:txBody>
          <a:bodyPr/>
          <a:lstStyle/>
          <a:p>
            <a:fld id="{04491A0E-9709-48F1-990A-7D4E985AF29A}" type="slidenum">
              <a:rPr lang="en-US" smtClean="0"/>
              <a:t>15</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526" y="4029757"/>
            <a:ext cx="2057400" cy="2287662"/>
          </a:xfrm>
          <a:prstGeom prst="rect">
            <a:avLst/>
          </a:prstGeom>
        </p:spPr>
      </p:pic>
      <p:sp>
        <p:nvSpPr>
          <p:cNvPr id="3" name="TextBox 2"/>
          <p:cNvSpPr txBox="1"/>
          <p:nvPr/>
        </p:nvSpPr>
        <p:spPr>
          <a:xfrm>
            <a:off x="8343900" y="304800"/>
            <a:ext cx="685800" cy="215444"/>
          </a:xfrm>
          <a:prstGeom prst="rect">
            <a:avLst/>
          </a:prstGeom>
          <a:noFill/>
        </p:spPr>
        <p:txBody>
          <a:bodyPr wrap="square" rtlCol="0">
            <a:spAutoFit/>
          </a:bodyPr>
          <a:lstStyle/>
          <a:p>
            <a:r>
              <a:rPr lang="en-US" sz="800" dirty="0">
                <a:solidFill>
                  <a:schemeClr val="bg1"/>
                </a:solidFill>
              </a:rPr>
              <a:t>07/16/2020</a:t>
            </a:r>
          </a:p>
        </p:txBody>
      </p:sp>
      <p:pic>
        <p:nvPicPr>
          <p:cNvPr id="11" name="Picture 10">
            <a:extLst>
              <a:ext uri="{FF2B5EF4-FFF2-40B4-BE49-F238E27FC236}">
                <a16:creationId xmlns:a16="http://schemas.microsoft.com/office/drawing/2014/main" id="{4D1EA5DF-84DB-48B4-A3E0-D090D3D06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63888"/>
            <a:ext cx="2514600" cy="2514600"/>
          </a:xfrm>
          <a:prstGeom prst="rect">
            <a:avLst/>
          </a:prstGeom>
        </p:spPr>
      </p:pic>
      <p:sp>
        <p:nvSpPr>
          <p:cNvPr id="7" name="TextBox 6">
            <a:extLst>
              <a:ext uri="{FF2B5EF4-FFF2-40B4-BE49-F238E27FC236}">
                <a16:creationId xmlns:a16="http://schemas.microsoft.com/office/drawing/2014/main" id="{0F730B88-983D-4E44-97D9-3A4110F43DE6}"/>
              </a:ext>
            </a:extLst>
          </p:cNvPr>
          <p:cNvSpPr txBox="1"/>
          <p:nvPr/>
        </p:nvSpPr>
        <p:spPr>
          <a:xfrm>
            <a:off x="1993232" y="256346"/>
            <a:ext cx="7162800" cy="646331"/>
          </a:xfrm>
          <a:prstGeom prst="rect">
            <a:avLst/>
          </a:prstGeom>
          <a:noFill/>
        </p:spPr>
        <p:txBody>
          <a:bodyPr wrap="square" rtlCol="0">
            <a:spAutoFit/>
          </a:bodyPr>
          <a:lstStyle/>
          <a:p>
            <a:pPr algn="ctr"/>
            <a:r>
              <a:rPr lang="en-US" sz="3600" dirty="0">
                <a:solidFill>
                  <a:schemeClr val="bg1"/>
                </a:solidFill>
              </a:rPr>
              <a:t>Making a difference: Our Best option </a:t>
            </a:r>
            <a:endParaRPr lang="en-US" sz="3600" b="1" dirty="0">
              <a:solidFill>
                <a:schemeClr val="bg1"/>
              </a:solidFill>
            </a:endParaRPr>
          </a:p>
        </p:txBody>
      </p:sp>
      <p:sp>
        <p:nvSpPr>
          <p:cNvPr id="8" name="Title 1">
            <a:extLst>
              <a:ext uri="{FF2B5EF4-FFF2-40B4-BE49-F238E27FC236}">
                <a16:creationId xmlns:a16="http://schemas.microsoft.com/office/drawing/2014/main" id="{3AE36DE3-A262-4D45-8AFA-5347490CEFDB}"/>
              </a:ext>
            </a:extLst>
          </p:cNvPr>
          <p:cNvSpPr txBox="1">
            <a:spLocks/>
          </p:cNvSpPr>
          <p:nvPr/>
        </p:nvSpPr>
        <p:spPr bwMode="auto">
          <a:xfrm>
            <a:off x="626480" y="1655247"/>
            <a:ext cx="8288438" cy="14573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7500" lnSpcReduction="2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a:effectLst>
                  <a:innerShdw blurRad="114300">
                    <a:prstClr val="black"/>
                  </a:innerShdw>
                </a:effectLst>
                <a:latin typeface="Times New Roman" panose="02020603050405020304" pitchFamily="18" charset="0"/>
                <a:cs typeface="Times New Roman" panose="02020603050405020304" pitchFamily="18" charset="0"/>
              </a:rPr>
              <a:t>How to make a significant impact toward securing our survival…while providing optimal volunteer services to our communities</a:t>
            </a:r>
            <a:r>
              <a:rPr lang="en-US" sz="2800" b="1" dirty="0">
                <a:effectLst>
                  <a:innerShdw blurRad="114300">
                    <a:prstClr val="black"/>
                  </a:innerShdw>
                </a:effectLst>
                <a:latin typeface="Times New Roman" panose="02020603050405020304" pitchFamily="18" charset="0"/>
                <a:cs typeface="Times New Roman" panose="02020603050405020304" pitchFamily="18" charset="0"/>
              </a:rPr>
              <a:t>.</a:t>
            </a:r>
            <a:endParaRPr lang="en-US" sz="2800" dirty="0">
              <a:effectLst>
                <a:innerShdw blurRad="114300">
                  <a:prstClr val="black"/>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22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620000" cy="1143000"/>
          </a:xfrm>
        </p:spPr>
        <p:txBody>
          <a:bodyPr/>
          <a:lstStyle/>
          <a:p>
            <a:r>
              <a:rPr lang="en-US" sz="4000" b="1" dirty="0">
                <a:solidFill>
                  <a:schemeClr val="bg1"/>
                </a:solidFill>
              </a:rPr>
              <a:t>The SHARES Opportunity</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31244"/>
            <a:ext cx="8229600" cy="5121275"/>
          </a:xfrm>
        </p:spPr>
        <p:txBody>
          <a:bodyPr>
            <a:normAutofit fontScale="92500" lnSpcReduction="10000"/>
          </a:bodyPr>
          <a:lstStyle/>
          <a:p>
            <a:pPr>
              <a:spcAft>
                <a:spcPts val="1200"/>
              </a:spcAft>
            </a:pPr>
            <a:r>
              <a:rPr lang="en-US" sz="2600" dirty="0">
                <a:latin typeface="Times New Roman" panose="02020603050405020304" pitchFamily="18" charset="0"/>
                <a:cs typeface="Times New Roman" panose="02020603050405020304" pitchFamily="18" charset="0"/>
              </a:rPr>
              <a:t>Under former National Communications System (NCS), SHARES was a Cold War Warning System for federal government only.</a:t>
            </a:r>
          </a:p>
          <a:p>
            <a:pPr>
              <a:spcAft>
                <a:spcPts val="1200"/>
              </a:spcAft>
            </a:pPr>
            <a:r>
              <a:rPr lang="en-US" sz="2600" b="1" dirty="0">
                <a:latin typeface="Times New Roman" panose="02020603050405020304" pitchFamily="18" charset="0"/>
                <a:cs typeface="Times New Roman" panose="02020603050405020304" pitchFamily="18" charset="0"/>
              </a:rPr>
              <a:t>SHARES is now under the new </a:t>
            </a:r>
            <a:r>
              <a:rPr lang="en-US" sz="2600" b="1" i="1" dirty="0">
                <a:latin typeface="Times New Roman" panose="02020603050405020304" pitchFamily="18" charset="0"/>
                <a:cs typeface="Times New Roman" panose="02020603050405020304" pitchFamily="18" charset="0"/>
              </a:rPr>
              <a:t>Cybersecurity and Infrastructure Security Agency (CISA</a:t>
            </a:r>
            <a:r>
              <a:rPr lang="en-US" sz="2600" i="1" dirty="0">
                <a:latin typeface="Times New Roman" panose="02020603050405020304" pitchFamily="18" charset="0"/>
                <a:cs typeface="Times New Roman" panose="02020603050405020304" pitchFamily="18" charset="0"/>
              </a:rPr>
              <a:t>), </a:t>
            </a:r>
          </a:p>
          <a:p>
            <a:pPr lvl="1">
              <a:spcAft>
                <a:spcPts val="1200"/>
              </a:spcAft>
            </a:pPr>
            <a:r>
              <a:rPr lang="en-US" sz="2600"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the Nation’s risk advisor, working with partners to defend against today’s threats and collaborating to build a more secure and resilient infrastructure for the future.”</a:t>
            </a:r>
          </a:p>
          <a:p>
            <a:pPr>
              <a:spcAft>
                <a:spcPts val="1200"/>
              </a:spcAft>
            </a:pPr>
            <a:r>
              <a:rPr lang="en-US" sz="2800" dirty="0">
                <a:latin typeface="Times New Roman" panose="02020603050405020304" pitchFamily="18" charset="0"/>
                <a:cs typeface="Times New Roman" panose="02020603050405020304" pitchFamily="18" charset="0"/>
              </a:rPr>
              <a:t>Now under CISA, SHARES is an All-Hazards Contingency Emergency Communications option for all levels of Civil authorities &amp; their NGO Critical Infrastructure partners. </a:t>
            </a:r>
          </a:p>
          <a:p>
            <a:pPr>
              <a:spcAft>
                <a:spcPts val="1200"/>
              </a:spcAft>
            </a:pPr>
            <a:endParaRPr lang="en-US" sz="3000" i="1" dirty="0">
              <a:latin typeface="Times New Roman" panose="02020603050405020304" pitchFamily="18" charset="0"/>
              <a:cs typeface="Times New Roman" panose="02020603050405020304" pitchFamily="18" charset="0"/>
            </a:endParaRPr>
          </a:p>
          <a:p>
            <a:endParaRPr lang="en-US" sz="35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4491A0E-9709-48F1-990A-7D4E985AF29A}" type="slidenum">
              <a:rPr lang="en-US" smtClean="0"/>
              <a:t>16</a:t>
            </a:fld>
            <a:endParaRPr lang="en-US" dirty="0"/>
          </a:p>
        </p:txBody>
      </p:sp>
    </p:spTree>
    <p:extLst>
      <p:ext uri="{BB962C8B-B14F-4D97-AF65-F5344CB8AC3E}">
        <p14:creationId xmlns:p14="http://schemas.microsoft.com/office/powerpoint/2010/main" val="2172470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33EF-E72B-2D45-AD5A-E1EA432A2F02}"/>
              </a:ext>
            </a:extLst>
          </p:cNvPr>
          <p:cNvSpPr>
            <a:spLocks noGrp="1"/>
          </p:cNvSpPr>
          <p:nvPr>
            <p:ph type="title"/>
          </p:nvPr>
        </p:nvSpPr>
        <p:spPr>
          <a:xfrm>
            <a:off x="1371600" y="-152400"/>
            <a:ext cx="7772400" cy="1299210"/>
          </a:xfrm>
        </p:spPr>
        <p:txBody>
          <a:bodyPr/>
          <a:lstStyle/>
          <a:p>
            <a:br>
              <a:rPr lang="en-US" sz="3200" dirty="0">
                <a:solidFill>
                  <a:schemeClr val="bg1"/>
                </a:solidFill>
              </a:rPr>
            </a:br>
            <a:r>
              <a:rPr lang="en-US" sz="3600" b="1" dirty="0">
                <a:solidFill>
                  <a:schemeClr val="bg1"/>
                </a:solidFill>
              </a:rPr>
              <a:t>The SHARES Opportunity</a:t>
            </a:r>
            <a:r>
              <a:rPr lang="en-US" sz="3600" dirty="0">
                <a:solidFill>
                  <a:schemeClr val="bg1"/>
                </a:solidFill>
              </a:rPr>
              <a:t>  </a:t>
            </a:r>
            <a:endParaRPr lang="en-US" sz="3200" dirty="0">
              <a:solidFill>
                <a:schemeClr val="bg1"/>
              </a:solidFill>
            </a:endParaRPr>
          </a:p>
        </p:txBody>
      </p:sp>
      <p:sp>
        <p:nvSpPr>
          <p:cNvPr id="3" name="Content Placeholder 2">
            <a:extLst>
              <a:ext uri="{FF2B5EF4-FFF2-40B4-BE49-F238E27FC236}">
                <a16:creationId xmlns:a16="http://schemas.microsoft.com/office/drawing/2014/main" id="{4B9CBF01-9C27-8849-9BC2-D32C1BA1B1DE}"/>
              </a:ext>
            </a:extLst>
          </p:cNvPr>
          <p:cNvSpPr>
            <a:spLocks noGrp="1"/>
          </p:cNvSpPr>
          <p:nvPr>
            <p:ph idx="1"/>
          </p:nvPr>
        </p:nvSpPr>
        <p:spPr>
          <a:xfrm>
            <a:off x="152400" y="1548430"/>
            <a:ext cx="8839200" cy="5034932"/>
          </a:xfrm>
        </p:spPr>
        <p:txBody>
          <a:bodyPr/>
          <a:lstStyle/>
          <a:p>
            <a:pPr>
              <a:spcAft>
                <a:spcPts val="600"/>
              </a:spcAft>
            </a:pPr>
            <a:r>
              <a:rPr lang="en-US" b="1" i="1" dirty="0"/>
              <a:t>O</a:t>
            </a:r>
            <a:r>
              <a:rPr lang="en-US" b="1" dirty="0"/>
              <a:t>pportunities for </a:t>
            </a:r>
            <a:r>
              <a:rPr lang="en-US" b="1" i="1" u="sng" dirty="0"/>
              <a:t>member agencies</a:t>
            </a:r>
            <a:r>
              <a:rPr lang="en-US" b="1" i="1" dirty="0"/>
              <a:t>:</a:t>
            </a:r>
          </a:p>
          <a:p>
            <a:pPr lvl="1">
              <a:spcAft>
                <a:spcPts val="600"/>
              </a:spcAft>
            </a:pPr>
            <a:r>
              <a:rPr lang="en-US" dirty="0"/>
              <a:t>Negligible cost, proven option, attracts knowledgeable volunteer resources (HAMS), all under agency control.</a:t>
            </a:r>
          </a:p>
          <a:p>
            <a:pPr>
              <a:spcAft>
                <a:spcPts val="600"/>
              </a:spcAft>
            </a:pPr>
            <a:r>
              <a:rPr lang="en-US" b="1" i="1" dirty="0"/>
              <a:t>Opportunities for The </a:t>
            </a:r>
            <a:r>
              <a:rPr lang="en-US" b="1" i="1" u="sng" dirty="0"/>
              <a:t>Amateur Radio </a:t>
            </a:r>
            <a:r>
              <a:rPr lang="en-US" b="1" i="1" dirty="0"/>
              <a:t>volunteer:</a:t>
            </a:r>
          </a:p>
          <a:p>
            <a:pPr lvl="1">
              <a:spcAft>
                <a:spcPts val="600"/>
              </a:spcAft>
            </a:pPr>
            <a:r>
              <a:rPr lang="en-US" dirty="0"/>
              <a:t> what are the opportunities the government provides?</a:t>
            </a:r>
          </a:p>
          <a:p>
            <a:pPr lvl="1">
              <a:spcAft>
                <a:spcPts val="600"/>
              </a:spcAft>
            </a:pPr>
            <a:r>
              <a:rPr lang="en-US" dirty="0"/>
              <a:t>How do we approach these opportunities?</a:t>
            </a:r>
          </a:p>
          <a:p>
            <a:pPr lvl="1">
              <a:spcAft>
                <a:spcPts val="600"/>
              </a:spcAft>
            </a:pPr>
            <a:r>
              <a:rPr lang="en-US" dirty="0"/>
              <a:t>What are the benefits?</a:t>
            </a:r>
          </a:p>
          <a:p>
            <a:pPr lvl="1">
              <a:spcAft>
                <a:spcPts val="600"/>
              </a:spcAft>
            </a:pPr>
            <a:r>
              <a:rPr lang="en-US" dirty="0"/>
              <a:t>How to get started?</a:t>
            </a:r>
          </a:p>
          <a:p>
            <a:pPr marL="457200" lvl="1" indent="0">
              <a:buNone/>
            </a:pPr>
            <a:endParaRPr lang="en-US" dirty="0"/>
          </a:p>
        </p:txBody>
      </p:sp>
      <p:sp>
        <p:nvSpPr>
          <p:cNvPr id="5" name="Slide Number Placeholder 4">
            <a:extLst>
              <a:ext uri="{FF2B5EF4-FFF2-40B4-BE49-F238E27FC236}">
                <a16:creationId xmlns:a16="http://schemas.microsoft.com/office/drawing/2014/main" id="{1ED32E0E-76C0-6245-B2A5-845B3CFA16AB}"/>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17</a:t>
            </a:fld>
            <a:endParaRPr lang="en-US" dirty="0">
              <a:solidFill>
                <a:prstClr val="black">
                  <a:tint val="75000"/>
                </a:prstClr>
              </a:solidFill>
            </a:endParaRPr>
          </a:p>
        </p:txBody>
      </p:sp>
    </p:spTree>
    <p:extLst>
      <p:ext uri="{BB962C8B-B14F-4D97-AF65-F5344CB8AC3E}">
        <p14:creationId xmlns:p14="http://schemas.microsoft.com/office/powerpoint/2010/main" val="13262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75A6-A9F2-8547-8922-9EF04B5BC462}"/>
              </a:ext>
            </a:extLst>
          </p:cNvPr>
          <p:cNvSpPr>
            <a:spLocks noGrp="1"/>
          </p:cNvSpPr>
          <p:nvPr>
            <p:ph type="title"/>
          </p:nvPr>
        </p:nvSpPr>
        <p:spPr>
          <a:xfrm>
            <a:off x="1905000" y="274638"/>
            <a:ext cx="6781800" cy="1143000"/>
          </a:xfrm>
        </p:spPr>
        <p:txBody>
          <a:bodyPr/>
          <a:lstStyle/>
          <a:p>
            <a:r>
              <a:rPr lang="en-US" sz="3600" dirty="0">
                <a:solidFill>
                  <a:schemeClr val="bg1"/>
                </a:solidFill>
              </a:rPr>
              <a:t>CISA SHARES IS </a:t>
            </a:r>
            <a:r>
              <a:rPr lang="en-US" sz="3600" b="1" u="sng" dirty="0">
                <a:solidFill>
                  <a:schemeClr val="bg1"/>
                </a:solidFill>
              </a:rPr>
              <a:t>NOT</a:t>
            </a:r>
            <a:r>
              <a:rPr lang="en-US" sz="3600" dirty="0">
                <a:solidFill>
                  <a:schemeClr val="bg1"/>
                </a:solidFill>
              </a:rPr>
              <a:t> HAM RADIO</a:t>
            </a:r>
          </a:p>
        </p:txBody>
      </p:sp>
      <p:sp>
        <p:nvSpPr>
          <p:cNvPr id="3" name="Content Placeholder 2">
            <a:extLst>
              <a:ext uri="{FF2B5EF4-FFF2-40B4-BE49-F238E27FC236}">
                <a16:creationId xmlns:a16="http://schemas.microsoft.com/office/drawing/2014/main" id="{BB84EF8E-2508-B545-8B20-7A96C37DF750}"/>
              </a:ext>
            </a:extLst>
          </p:cNvPr>
          <p:cNvSpPr>
            <a:spLocks noGrp="1"/>
          </p:cNvSpPr>
          <p:nvPr>
            <p:ph idx="1"/>
          </p:nvPr>
        </p:nvSpPr>
        <p:spPr>
          <a:xfrm>
            <a:off x="152400" y="1509880"/>
            <a:ext cx="8839200" cy="5197475"/>
          </a:xfrm>
        </p:spPr>
        <p:txBody>
          <a:bodyPr/>
          <a:lstStyle/>
          <a:p>
            <a:pPr marL="182880">
              <a:spcAft>
                <a:spcPts val="600"/>
              </a:spcAft>
            </a:pPr>
            <a:r>
              <a:rPr lang="en-US" sz="2400" dirty="0"/>
              <a:t>CISA SHARES is a service for member agencies</a:t>
            </a:r>
          </a:p>
          <a:p>
            <a:pPr marL="582930" lvl="1">
              <a:spcAft>
                <a:spcPts val="600"/>
              </a:spcAft>
            </a:pPr>
            <a:r>
              <a:rPr lang="en-US" sz="2000" dirty="0"/>
              <a:t> </a:t>
            </a:r>
            <a:r>
              <a:rPr lang="en-US" sz="2400" dirty="0"/>
              <a:t>at all levels of  government </a:t>
            </a:r>
          </a:p>
          <a:p>
            <a:pPr marL="582930" lvl="1">
              <a:spcAft>
                <a:spcPts val="600"/>
              </a:spcAft>
            </a:pPr>
            <a:r>
              <a:rPr lang="en-US" sz="2400" dirty="0"/>
              <a:t> NGO Critical infrastructure partners</a:t>
            </a:r>
            <a:r>
              <a:rPr lang="en-US" sz="2000" dirty="0"/>
              <a:t>. </a:t>
            </a:r>
          </a:p>
          <a:p>
            <a:pPr marL="182880">
              <a:spcAft>
                <a:spcPts val="600"/>
              </a:spcAft>
            </a:pPr>
            <a:r>
              <a:rPr lang="en-US" sz="2400" dirty="0"/>
              <a:t>Member agencies are </a:t>
            </a:r>
            <a:r>
              <a:rPr lang="en-US" sz="2400" i="1" dirty="0"/>
              <a:t>strongly </a:t>
            </a:r>
            <a:r>
              <a:rPr lang="en-US" sz="2400" dirty="0"/>
              <a:t>encouraged to use Amateur Radio volunteers.  Most SHARES operational &amp; “on-air” activities are from volunteer resources (HAMS).</a:t>
            </a:r>
          </a:p>
          <a:p>
            <a:pPr marL="182880">
              <a:spcAft>
                <a:spcPts val="600"/>
              </a:spcAft>
            </a:pPr>
            <a:r>
              <a:rPr lang="en-US" sz="2400" dirty="0"/>
              <a:t>ESF2 professionals are usually not HF savvy. Those that are, have no time to spare.</a:t>
            </a:r>
          </a:p>
          <a:p>
            <a:pPr marL="182880">
              <a:spcAft>
                <a:spcPts val="600"/>
              </a:spcAft>
            </a:pPr>
            <a:r>
              <a:rPr lang="en-US" sz="2400" dirty="0"/>
              <a:t>HF Communications expertise and knowledge of NIMS brings Amateur Radio to the table. </a:t>
            </a:r>
          </a:p>
          <a:p>
            <a:pPr marL="182880">
              <a:spcAft>
                <a:spcPts val="600"/>
              </a:spcAft>
            </a:pPr>
            <a:r>
              <a:rPr lang="en-US" sz="2400" dirty="0"/>
              <a:t>It’s all about </a:t>
            </a:r>
            <a:r>
              <a:rPr lang="en-US" sz="2400" i="1" u="sng" dirty="0"/>
              <a:t>building relationships </a:t>
            </a:r>
            <a:r>
              <a:rPr lang="en-US" sz="2400" dirty="0"/>
              <a:t>with those AHJ’s and their NGO partners.</a:t>
            </a:r>
          </a:p>
        </p:txBody>
      </p:sp>
      <p:sp>
        <p:nvSpPr>
          <p:cNvPr id="5" name="Slide Number Placeholder 4">
            <a:extLst>
              <a:ext uri="{FF2B5EF4-FFF2-40B4-BE49-F238E27FC236}">
                <a16:creationId xmlns:a16="http://schemas.microsoft.com/office/drawing/2014/main" id="{0287704B-AA24-4543-8663-D962E653F101}"/>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18</a:t>
            </a:fld>
            <a:endParaRPr lang="en-US" dirty="0">
              <a:solidFill>
                <a:prstClr val="black">
                  <a:tint val="75000"/>
                </a:prstClr>
              </a:solidFill>
            </a:endParaRPr>
          </a:p>
        </p:txBody>
      </p:sp>
    </p:spTree>
    <p:extLst>
      <p:ext uri="{BB962C8B-B14F-4D97-AF65-F5344CB8AC3E}">
        <p14:creationId xmlns:p14="http://schemas.microsoft.com/office/powerpoint/2010/main" val="460556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8985-827E-E24E-9CEA-CAF7615353CC}"/>
              </a:ext>
            </a:extLst>
          </p:cNvPr>
          <p:cNvSpPr>
            <a:spLocks noGrp="1"/>
          </p:cNvSpPr>
          <p:nvPr>
            <p:ph type="title"/>
          </p:nvPr>
        </p:nvSpPr>
        <p:spPr>
          <a:xfrm>
            <a:off x="244033" y="295208"/>
            <a:ext cx="8229600" cy="1143000"/>
          </a:xfrm>
        </p:spPr>
        <p:txBody>
          <a:bodyPr/>
          <a:lstStyle/>
          <a:p>
            <a:r>
              <a:rPr lang="en-US" dirty="0">
                <a:solidFill>
                  <a:schemeClr val="bg1"/>
                </a:solidFill>
              </a:rPr>
              <a:t>Where is SHARES?</a:t>
            </a:r>
          </a:p>
        </p:txBody>
      </p:sp>
      <p:sp>
        <p:nvSpPr>
          <p:cNvPr id="3" name="Content Placeholder 2">
            <a:extLst>
              <a:ext uri="{FF2B5EF4-FFF2-40B4-BE49-F238E27FC236}">
                <a16:creationId xmlns:a16="http://schemas.microsoft.com/office/drawing/2014/main" id="{4EB0A8DF-7B09-1E40-AA7F-8774AB07FB97}"/>
              </a:ext>
            </a:extLst>
          </p:cNvPr>
          <p:cNvSpPr>
            <a:spLocks noGrp="1"/>
          </p:cNvSpPr>
          <p:nvPr>
            <p:ph idx="1"/>
          </p:nvPr>
        </p:nvSpPr>
        <p:spPr>
          <a:xfrm>
            <a:off x="228600" y="1981200"/>
            <a:ext cx="8610600" cy="4191000"/>
          </a:xfrm>
        </p:spPr>
        <p:txBody>
          <a:bodyPr/>
          <a:lstStyle/>
          <a:p>
            <a:pPr marL="0" indent="0">
              <a:lnSpc>
                <a:spcPct val="200000"/>
              </a:lnSpc>
              <a:spcBef>
                <a:spcPts val="600"/>
              </a:spcBef>
              <a:spcAft>
                <a:spcPts val="1200"/>
              </a:spcAft>
              <a:buNone/>
            </a:pPr>
            <a:r>
              <a:rPr lang="en-US" sz="2400" dirty="0">
                <a:latin typeface="Times New Roman" panose="02020603050405020304" pitchFamily="18" charset="0"/>
                <a:cs typeface="Times New Roman" panose="02020603050405020304" pitchFamily="18" charset="0"/>
              </a:rPr>
              <a:t>Department of Homeland Security (DHS)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Cybersecurity and Infrastructure Security Agency (CISA)</a:t>
            </a:r>
            <a:r>
              <a:rPr lang="en-US" sz="2400" dirty="0">
                <a:latin typeface="Times New Roman" panose="02020603050405020304" pitchFamily="18" charset="0"/>
                <a:cs typeface="Times New Roman" panose="02020603050405020304" pitchFamily="18" charset="0"/>
              </a:rPr>
              <a:t> 	Emergency Response Operations (ERO)</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National Coordinating Center for Communications (NCC)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The SHAred RESources (SHARES) Radio program</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CFE4AEF7-827E-CC4C-916F-0336538F1090}"/>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19</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E208C921-F498-544C-9FA6-35F5DCB3AC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0"/>
            <a:ext cx="1500981" cy="1500981"/>
          </a:xfrm>
          <a:prstGeom prst="rect">
            <a:avLst/>
          </a:prstGeom>
        </p:spPr>
      </p:pic>
      <p:cxnSp>
        <p:nvCxnSpPr>
          <p:cNvPr id="7" name="Straight Connector 6">
            <a:extLst>
              <a:ext uri="{FF2B5EF4-FFF2-40B4-BE49-F238E27FC236}">
                <a16:creationId xmlns:a16="http://schemas.microsoft.com/office/drawing/2014/main" id="{832728FF-CB69-4A47-A5FA-402EADD18F68}"/>
              </a:ext>
            </a:extLst>
          </p:cNvPr>
          <p:cNvCxnSpPr>
            <a:cxnSpLocks/>
          </p:cNvCxnSpPr>
          <p:nvPr/>
        </p:nvCxnSpPr>
        <p:spPr>
          <a:xfrm>
            <a:off x="533400" y="3429000"/>
            <a:ext cx="0" cy="2057400"/>
          </a:xfrm>
          <a:prstGeom prst="line">
            <a:avLst/>
          </a:prstGeom>
          <a:ln w="63500">
            <a:solidFill>
              <a:schemeClr val="accent1">
                <a:shade val="95000"/>
                <a:satMod val="10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FC09A-DCF4-9B44-8C43-1CF898672B8D}"/>
              </a:ext>
            </a:extLst>
          </p:cNvPr>
          <p:cNvCxnSpPr>
            <a:cxnSpLocks/>
          </p:cNvCxnSpPr>
          <p:nvPr/>
        </p:nvCxnSpPr>
        <p:spPr>
          <a:xfrm flipH="1">
            <a:off x="533400" y="5410200"/>
            <a:ext cx="1066800" cy="0"/>
          </a:xfrm>
          <a:prstGeom prst="line">
            <a:avLst/>
          </a:prstGeom>
          <a:ln w="63500">
            <a:solidFill>
              <a:schemeClr val="accent1">
                <a:shade val="95000"/>
                <a:satMod val="105000"/>
              </a:schemeClr>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72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738" y="1219200"/>
            <a:ext cx="8839200" cy="1851025"/>
          </a:xfrm>
        </p:spPr>
        <p:txBody>
          <a:bodyPr rtlCol="0">
            <a:noAutofit/>
          </a:bodyPr>
          <a:lstStyle/>
          <a:p>
            <a:pPr fontAlgn="auto">
              <a:spcAft>
                <a:spcPts val="0"/>
              </a:spcAft>
              <a:defRPr/>
            </a:pPr>
            <a:r>
              <a:rPr lang="en-US" sz="3600" dirty="0">
                <a:solidFill>
                  <a:schemeClr val="bg1">
                    <a:lumMod val="50000"/>
                  </a:schemeClr>
                </a:solidFill>
              </a:rPr>
              <a:t>Relying on normal Public Safety  communications systems that requires a local infrastructure</a:t>
            </a:r>
          </a:p>
        </p:txBody>
      </p:sp>
      <p:sp>
        <p:nvSpPr>
          <p:cNvPr id="3" name="Subtitle 2"/>
          <p:cNvSpPr>
            <a:spLocks noGrp="1"/>
          </p:cNvSpPr>
          <p:nvPr>
            <p:ph type="subTitle" idx="1"/>
          </p:nvPr>
        </p:nvSpPr>
        <p:spPr>
          <a:xfrm>
            <a:off x="-1" y="5486400"/>
            <a:ext cx="9081655" cy="1143000"/>
          </a:xfrm>
        </p:spPr>
        <p:txBody>
          <a:bodyPr>
            <a:noAutofit/>
          </a:bodyPr>
          <a:lstStyle/>
          <a:p>
            <a:r>
              <a:rPr lang="en-US" sz="3600" dirty="0">
                <a:solidFill>
                  <a:srgbClr val="7F7F7F"/>
                </a:solidFill>
              </a:rPr>
              <a:t>can lead to issues in certain situations, especially for complex message transfer.</a:t>
            </a:r>
          </a:p>
        </p:txBody>
      </p:sp>
      <p:pic>
        <p:nvPicPr>
          <p:cNvPr id="20483" name="Picture 3" descr="government.gif"/>
          <p:cNvPicPr>
            <a:picLocks noChangeAspect="1"/>
          </p:cNvPicPr>
          <p:nvPr/>
        </p:nvPicPr>
        <p:blipFill>
          <a:blip r:embed="rId2"/>
          <a:srcRect/>
          <a:stretch>
            <a:fillRect/>
          </a:stretch>
        </p:blipFill>
        <p:spPr bwMode="auto">
          <a:xfrm>
            <a:off x="1752600" y="3048000"/>
            <a:ext cx="5198125" cy="2227768"/>
          </a:xfrm>
          <a:prstGeom prst="rect">
            <a:avLst/>
          </a:prstGeom>
          <a:noFill/>
          <a:ln w="9525">
            <a:noFill/>
            <a:miter lim="800000"/>
            <a:headEnd/>
            <a:tailEnd/>
          </a:ln>
        </p:spPr>
      </p:pic>
      <p:sp>
        <p:nvSpPr>
          <p:cNvPr id="6" name="TextBox 5">
            <a:extLst>
              <a:ext uri="{FF2B5EF4-FFF2-40B4-BE49-F238E27FC236}">
                <a16:creationId xmlns:a16="http://schemas.microsoft.com/office/drawing/2014/main" id="{02831125-039B-5B48-BE0A-AAA306CFE3D4}"/>
              </a:ext>
            </a:extLst>
          </p:cNvPr>
          <p:cNvSpPr txBox="1"/>
          <p:nvPr/>
        </p:nvSpPr>
        <p:spPr>
          <a:xfrm>
            <a:off x="2027238" y="423793"/>
            <a:ext cx="5410200" cy="584775"/>
          </a:xfrm>
          <a:prstGeom prst="rect">
            <a:avLst/>
          </a:prstGeom>
          <a:noFill/>
        </p:spPr>
        <p:txBody>
          <a:bodyPr wrap="square" rtlCol="0">
            <a:spAutoFit/>
          </a:bodyPr>
          <a:lstStyle/>
          <a:p>
            <a:pPr algn="ctr"/>
            <a:r>
              <a:rPr lang="en-US" sz="3200" dirty="0">
                <a:solidFill>
                  <a:schemeClr val="bg1"/>
                </a:solidFill>
              </a:rPr>
              <a:t>It happens all the time!</a:t>
            </a:r>
          </a:p>
        </p:txBody>
      </p:sp>
    </p:spTree>
    <p:extLst>
      <p:ext uri="{BB962C8B-B14F-4D97-AF65-F5344CB8AC3E}">
        <p14:creationId xmlns:p14="http://schemas.microsoft.com/office/powerpoint/2010/main" val="1275247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9" y="227013"/>
            <a:ext cx="7350659" cy="1143000"/>
          </a:xfrm>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SHARES: Mission &amp; Purpose</a:t>
            </a:r>
          </a:p>
        </p:txBody>
      </p:sp>
      <p:sp>
        <p:nvSpPr>
          <p:cNvPr id="3" name="Content Placeholder 2"/>
          <p:cNvSpPr>
            <a:spLocks noGrp="1"/>
          </p:cNvSpPr>
          <p:nvPr>
            <p:ph idx="1"/>
          </p:nvPr>
        </p:nvSpPr>
        <p:spPr>
          <a:xfrm>
            <a:off x="190500" y="1936751"/>
            <a:ext cx="8763000" cy="4419599"/>
          </a:xfrm>
          <a:ln>
            <a:noFill/>
          </a:ln>
        </p:spPr>
        <p:txBody>
          <a:bodyPr>
            <a:scene3d>
              <a:camera prst="orthographicFront"/>
              <a:lightRig rig="threePt" dir="t"/>
            </a:scene3d>
            <a:sp3d extrusionH="12700" contourW="6350"/>
          </a:bodyPr>
          <a:lstStyle/>
          <a:p>
            <a:pPr>
              <a:spcAft>
                <a:spcPts val="600"/>
              </a:spcAft>
            </a:pPr>
            <a:r>
              <a:rPr lang="en-US" u="sng" dirty="0">
                <a:latin typeface="Times New Roman" panose="02020603050405020304" pitchFamily="18" charset="0"/>
                <a:cs typeface="Times New Roman" panose="02020603050405020304" pitchFamily="18" charset="0"/>
              </a:rPr>
              <a:t>The purpose of SHARES </a:t>
            </a:r>
            <a:r>
              <a:rPr lang="en-US" dirty="0">
                <a:latin typeface="Times New Roman" panose="02020603050405020304" pitchFamily="18" charset="0"/>
                <a:cs typeface="Times New Roman" panose="02020603050405020304" pitchFamily="18" charset="0"/>
              </a:rPr>
              <a:t>is </a:t>
            </a:r>
            <a:r>
              <a:rPr lang="en-US" i="1" dirty="0">
                <a:latin typeface="Times New Roman" panose="02020603050405020304" pitchFamily="18" charset="0"/>
                <a:cs typeface="Times New Roman" panose="02020603050405020304" pitchFamily="18" charset="0"/>
              </a:rPr>
              <a:t>to support interoperable emergency communications by radio for national security and emergency preparedness.</a:t>
            </a:r>
          </a:p>
          <a:p>
            <a:pPr marL="0" indent="0">
              <a:spcAft>
                <a:spcPts val="600"/>
              </a:spcAft>
              <a:buNone/>
            </a:pPr>
            <a:endParaRPr lang="en-US" u="sng" dirty="0">
              <a:latin typeface="Times New Roman" panose="02020603050405020304" pitchFamily="18" charset="0"/>
              <a:cs typeface="Times New Roman" panose="02020603050405020304" pitchFamily="18" charset="0"/>
            </a:endParaRPr>
          </a:p>
          <a:p>
            <a:pPr>
              <a:spcAft>
                <a:spcPts val="600"/>
              </a:spcAft>
            </a:pPr>
            <a:r>
              <a:rPr lang="en-US" u="sng" dirty="0">
                <a:latin typeface="Times New Roman" panose="02020603050405020304" pitchFamily="18" charset="0"/>
                <a:cs typeface="Times New Roman" panose="02020603050405020304" pitchFamily="18" charset="0"/>
              </a:rPr>
              <a:t>The SHARES mission </a:t>
            </a:r>
            <a:r>
              <a:rPr lang="en-US" i="1" dirty="0">
                <a:latin typeface="Times New Roman" panose="02020603050405020304" pitchFamily="18" charset="0"/>
                <a:cs typeface="Times New Roman" panose="02020603050405020304" pitchFamily="18" charset="0"/>
              </a:rPr>
              <a:t>is to support the mission of its member agencies. </a:t>
            </a:r>
          </a:p>
          <a:p>
            <a:pPr>
              <a:spcAft>
                <a:spcPts val="600"/>
              </a:spcAft>
            </a:pPr>
            <a:endParaRPr lang="en-US" i="1" dirty="0">
              <a:latin typeface="Times New Roman" panose="02020603050405020304" pitchFamily="18" charset="0"/>
              <a:cs typeface="Times New Roman" panose="02020603050405020304" pitchFamily="18" charset="0"/>
            </a:endParaRPr>
          </a:p>
          <a:p>
            <a:pPr>
              <a:spcAft>
                <a:spcPts val="600"/>
              </a:spcAft>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4491A0E-9709-48F1-990A-7D4E985AF29A}" type="slidenum">
              <a:rPr lang="en-US" smtClean="0"/>
              <a:t>20</a:t>
            </a:fld>
            <a:endParaRPr lang="en-US" dirty="0"/>
          </a:p>
        </p:txBody>
      </p:sp>
    </p:spTree>
    <p:extLst>
      <p:ext uri="{BB962C8B-B14F-4D97-AF65-F5344CB8AC3E}">
        <p14:creationId xmlns:p14="http://schemas.microsoft.com/office/powerpoint/2010/main" val="244704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lstStyle/>
          <a:p>
            <a:r>
              <a:rPr lang="en-US" dirty="0">
                <a:solidFill>
                  <a:schemeClr val="bg1"/>
                </a:solidFill>
                <a:latin typeface="Times New Roman" panose="02020603050405020304" pitchFamily="18" charset="0"/>
                <a:cs typeface="Times New Roman" panose="02020603050405020304" pitchFamily="18" charset="0"/>
              </a:rPr>
              <a:t>Why  SHARES?</a:t>
            </a:r>
          </a:p>
        </p:txBody>
      </p:sp>
      <p:sp>
        <p:nvSpPr>
          <p:cNvPr id="3" name="Content Placeholder 2"/>
          <p:cNvSpPr>
            <a:spLocks noGrp="1"/>
          </p:cNvSpPr>
          <p:nvPr>
            <p:ph idx="1"/>
          </p:nvPr>
        </p:nvSpPr>
        <p:spPr>
          <a:xfrm>
            <a:off x="304800" y="1600200"/>
            <a:ext cx="8382000" cy="4876800"/>
          </a:xfrm>
        </p:spPr>
        <p:txBody>
          <a:bodyPr>
            <a:normAutofit/>
          </a:bodyPr>
          <a:lstStyle/>
          <a:p>
            <a:pPr>
              <a:spcAft>
                <a:spcPts val="600"/>
              </a:spcAft>
            </a:pPr>
            <a:r>
              <a:rPr lang="en-US" dirty="0">
                <a:latin typeface="Times New Roman" panose="02020603050405020304" pitchFamily="18" charset="0"/>
                <a:cs typeface="Times New Roman" panose="02020603050405020304" pitchFamily="18" charset="0"/>
              </a:rPr>
              <a:t>“</a:t>
            </a:r>
            <a:r>
              <a:rPr lang="en-US" u="sng" dirty="0">
                <a:latin typeface="Times New Roman" panose="02020603050405020304" pitchFamily="18" charset="0"/>
                <a:cs typeface="Times New Roman" panose="02020603050405020304" pitchFamily="18" charset="0"/>
              </a:rPr>
              <a:t>SHARED</a:t>
            </a:r>
            <a:r>
              <a:rPr lang="en-US" dirty="0">
                <a:latin typeface="Times New Roman" panose="02020603050405020304" pitchFamily="18" charset="0"/>
                <a:cs typeface="Times New Roman" panose="02020603050405020304" pitchFamily="18" charset="0"/>
              </a:rPr>
              <a:t>” RESOURCES: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  </a:t>
            </a:r>
            <a:r>
              <a:rPr lang="en-US" sz="3000" dirty="0">
                <a:latin typeface="Times New Roman" panose="02020603050405020304" pitchFamily="18" charset="0"/>
                <a:cs typeface="Times New Roman" panose="02020603050405020304" pitchFamily="18" charset="0"/>
              </a:rPr>
              <a:t>Approximately 2800+ participants. </a:t>
            </a:r>
          </a:p>
          <a:p>
            <a:pPr lvl="1">
              <a:spcBef>
                <a:spcPts val="0"/>
              </a:spcBef>
              <a:spcAft>
                <a:spcPts val="600"/>
              </a:spcAft>
            </a:pPr>
            <a:r>
              <a:rPr lang="en-US" sz="3000" dirty="0">
                <a:latin typeface="Times New Roman" panose="02020603050405020304" pitchFamily="18" charset="0"/>
                <a:cs typeface="Times New Roman" panose="02020603050405020304" pitchFamily="18" charset="0"/>
              </a:rPr>
              <a:t>Multiple agencies’ (“</a:t>
            </a:r>
            <a:r>
              <a:rPr lang="en-US" sz="3000" i="1" dirty="0">
                <a:latin typeface="Times New Roman" panose="02020603050405020304" pitchFamily="18" charset="0"/>
                <a:cs typeface="Times New Roman" panose="02020603050405020304" pitchFamily="18" charset="0"/>
              </a:rPr>
              <a:t>share” </a:t>
            </a:r>
            <a:r>
              <a:rPr lang="en-US" sz="3000" dirty="0">
                <a:latin typeface="Times New Roman" panose="02020603050405020304" pitchFamily="18" charset="0"/>
                <a:cs typeface="Times New Roman" panose="02020603050405020304" pitchFamily="18" charset="0"/>
              </a:rPr>
              <a:t>resources)</a:t>
            </a:r>
          </a:p>
          <a:p>
            <a:pPr marL="914400" lvl="2" indent="0">
              <a:spcAft>
                <a:spcPts val="600"/>
              </a:spcAft>
              <a:buNone/>
            </a:pPr>
            <a:r>
              <a:rPr lang="en-US" sz="3200" dirty="0">
                <a:latin typeface="Times New Roman" panose="02020603050405020304" pitchFamily="18" charset="0"/>
                <a:cs typeface="Times New Roman" panose="02020603050405020304" pitchFamily="18" charset="0"/>
              </a:rPr>
              <a:t>Example: Frequencies</a:t>
            </a:r>
          </a:p>
          <a:p>
            <a:pPr lvl="2">
              <a:spcAft>
                <a:spcPts val="600"/>
              </a:spcAft>
            </a:pPr>
            <a:r>
              <a:rPr lang="en-US" sz="2600" dirty="0">
                <a:latin typeface="Times New Roman" panose="02020603050405020304" pitchFamily="18" charset="0"/>
                <a:cs typeface="Times New Roman" panose="02020603050405020304" pitchFamily="18" charset="0"/>
              </a:rPr>
              <a:t>SHARES - 141 HF channels</a:t>
            </a:r>
          </a:p>
          <a:p>
            <a:pPr lvl="2">
              <a:spcAft>
                <a:spcPts val="600"/>
              </a:spcAft>
            </a:pPr>
            <a:r>
              <a:rPr lang="en-US" sz="2600" dirty="0">
                <a:latin typeface="Times New Roman" panose="02020603050405020304" pitchFamily="18" charset="0"/>
                <a:cs typeface="Times New Roman" panose="02020603050405020304" pitchFamily="18" charset="0"/>
              </a:rPr>
              <a:t>Other federal agency channels - 218 HF channels, </a:t>
            </a:r>
          </a:p>
          <a:p>
            <a:pPr lvl="2">
              <a:spcAft>
                <a:spcPts val="600"/>
              </a:spcAft>
            </a:pPr>
            <a:r>
              <a:rPr lang="en-US" sz="2600" dirty="0">
                <a:latin typeface="Times New Roman" panose="02020603050405020304" pitchFamily="18" charset="0"/>
                <a:cs typeface="Times New Roman" panose="02020603050405020304" pitchFamily="18" charset="0"/>
              </a:rPr>
              <a:t>SHARES Winlink - 110 specific dedicated HF channels &amp; 2 VHF channels, (more pending).</a:t>
            </a:r>
          </a:p>
          <a:p>
            <a:pPr marL="914400" lvl="2" indent="0">
              <a:spcAft>
                <a:spcPts val="600"/>
              </a:spcAft>
              <a:buNone/>
            </a:pPr>
            <a:endParaRPr lang="en-US" sz="26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a:xfrm>
            <a:off x="6553200" y="6477000"/>
            <a:ext cx="2133600" cy="244475"/>
          </a:xfrm>
        </p:spPr>
        <p:txBody>
          <a:bodyPr/>
          <a:lstStyle/>
          <a:p>
            <a:fld id="{04491A0E-9709-48F1-990A-7D4E985AF29A}" type="slidenum">
              <a:rPr lang="en-US" smtClean="0"/>
              <a:t>21</a:t>
            </a:fld>
            <a:endParaRPr lang="en-US" dirty="0"/>
          </a:p>
        </p:txBody>
      </p:sp>
    </p:spTree>
    <p:extLst>
      <p:ext uri="{BB962C8B-B14F-4D97-AF65-F5344CB8AC3E}">
        <p14:creationId xmlns:p14="http://schemas.microsoft.com/office/powerpoint/2010/main" val="4041002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68"/>
            <a:ext cx="8229600" cy="1143000"/>
          </a:xfrm>
        </p:spPr>
        <p:txBody>
          <a:bodyPr/>
          <a:lstStyle/>
          <a:p>
            <a:r>
              <a:rPr lang="en-US" b="1" dirty="0">
                <a:solidFill>
                  <a:srgbClr val="FFFFFF"/>
                </a:solidFill>
              </a:rPr>
              <a:t>Why SHARES?</a:t>
            </a:r>
          </a:p>
        </p:txBody>
      </p:sp>
      <p:sp>
        <p:nvSpPr>
          <p:cNvPr id="3" name="Content Placeholder 2"/>
          <p:cNvSpPr>
            <a:spLocks noGrp="1"/>
          </p:cNvSpPr>
          <p:nvPr>
            <p:ph idx="1"/>
          </p:nvPr>
        </p:nvSpPr>
        <p:spPr>
          <a:xfrm>
            <a:off x="0" y="1676400"/>
            <a:ext cx="9144000" cy="5045075"/>
          </a:xfrm>
        </p:spPr>
        <p:txBody>
          <a:bodyPr>
            <a:normAutofit fontScale="92500"/>
          </a:bodyPr>
          <a:lstStyle/>
          <a:p>
            <a:pPr>
              <a:spcBef>
                <a:spcPts val="600"/>
              </a:spcBef>
              <a:spcAft>
                <a:spcPts val="600"/>
              </a:spcAft>
            </a:pPr>
            <a:r>
              <a:rPr lang="en-US" sz="2800" u="sng" dirty="0"/>
              <a:t>Proven components</a:t>
            </a:r>
            <a:r>
              <a:rPr lang="en-US" sz="2800" dirty="0"/>
              <a:t>: SSB Voice &amp; Winlink radio email, all on  “exclusive” federal channels. (Also, ALE “voice,” HF/LF Alert beacons, etc.) </a:t>
            </a:r>
          </a:p>
          <a:p>
            <a:pPr>
              <a:spcAft>
                <a:spcPts val="600"/>
              </a:spcAft>
            </a:pPr>
            <a:r>
              <a:rPr lang="en-US" sz="2800" u="sng" dirty="0"/>
              <a:t>A </a:t>
            </a:r>
            <a:r>
              <a:rPr lang="en-US" sz="2800" i="1" u="sng" dirty="0"/>
              <a:t>true emergency service</a:t>
            </a:r>
            <a:r>
              <a:rPr lang="en-US" sz="2800" u="sng" dirty="0"/>
              <a:t> </a:t>
            </a:r>
            <a:r>
              <a:rPr lang="en-US" sz="2800" dirty="0"/>
              <a:t>that </a:t>
            </a:r>
            <a:r>
              <a:rPr lang="en-US" sz="2800" i="1" u="sng" dirty="0"/>
              <a:t>promotes</a:t>
            </a:r>
            <a:r>
              <a:rPr lang="en-US" sz="2800" dirty="0"/>
              <a:t> volunteer participation. </a:t>
            </a:r>
          </a:p>
          <a:p>
            <a:pPr>
              <a:spcBef>
                <a:spcPts val="600"/>
              </a:spcBef>
              <a:spcAft>
                <a:spcPts val="600"/>
              </a:spcAft>
            </a:pPr>
            <a:r>
              <a:rPr lang="en-US" sz="2800" dirty="0"/>
              <a:t>No FCC Part 90 Type Acceptance hardware restrictions for Agencies (no FCC). </a:t>
            </a:r>
          </a:p>
          <a:p>
            <a:pPr lvl="1">
              <a:spcBef>
                <a:spcPts val="600"/>
              </a:spcBef>
              <a:spcAft>
                <a:spcPts val="600"/>
              </a:spcAft>
            </a:pPr>
            <a:r>
              <a:rPr lang="en-US" sz="2400" dirty="0"/>
              <a:t>(may use </a:t>
            </a:r>
            <a:r>
              <a:rPr lang="en-US" sz="2400" u="sng" dirty="0"/>
              <a:t>opened</a:t>
            </a:r>
            <a:r>
              <a:rPr lang="en-US" sz="2400" dirty="0"/>
              <a:t> Ham equipment. Much less expensive, more flexible)</a:t>
            </a:r>
          </a:p>
          <a:p>
            <a:pPr>
              <a:spcBef>
                <a:spcPts val="600"/>
              </a:spcBef>
              <a:spcAft>
                <a:spcPts val="600"/>
              </a:spcAft>
            </a:pPr>
            <a:r>
              <a:rPr lang="en-US" sz="2800" dirty="0"/>
              <a:t>Requires no external communications infrastructure &amp; costs are minimal. </a:t>
            </a:r>
          </a:p>
          <a:p>
            <a:pPr>
              <a:spcBef>
                <a:spcPts val="600"/>
              </a:spcBef>
              <a:spcAft>
                <a:spcPts val="600"/>
              </a:spcAft>
            </a:pPr>
            <a:r>
              <a:rPr lang="en-US" sz="2800" b="1" i="1" dirty="0"/>
              <a:t>Interoperable</a:t>
            </a:r>
            <a:r>
              <a:rPr lang="en-US" sz="2800" dirty="0"/>
              <a:t> among civil authorities and their NGO partners.</a:t>
            </a:r>
          </a:p>
          <a:p>
            <a:pPr>
              <a:spcBef>
                <a:spcPts val="0"/>
              </a:spcBef>
              <a:spcAft>
                <a:spcPts val="1200"/>
              </a:spcAft>
            </a:pPr>
            <a:endParaRPr lang="en-US" sz="2800" dirty="0"/>
          </a:p>
        </p:txBody>
      </p:sp>
      <p:sp>
        <p:nvSpPr>
          <p:cNvPr id="4" name="Slide Number Placeholder 3">
            <a:extLst>
              <a:ext uri="{FF2B5EF4-FFF2-40B4-BE49-F238E27FC236}">
                <a16:creationId xmlns:a16="http://schemas.microsoft.com/office/drawing/2014/main" id="{59E41A35-5385-4BFC-BCD4-5BAFC9A650B2}"/>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22</a:t>
            </a:fld>
            <a:endParaRPr lang="en-US" dirty="0"/>
          </a:p>
        </p:txBody>
      </p:sp>
    </p:spTree>
    <p:extLst>
      <p:ext uri="{BB962C8B-B14F-4D97-AF65-F5344CB8AC3E}">
        <p14:creationId xmlns:p14="http://schemas.microsoft.com/office/powerpoint/2010/main" val="4216096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68"/>
            <a:ext cx="8229600" cy="1143000"/>
          </a:xfrm>
        </p:spPr>
        <p:txBody>
          <a:bodyPr/>
          <a:lstStyle/>
          <a:p>
            <a:r>
              <a:rPr lang="en-US" b="1" dirty="0">
                <a:solidFill>
                  <a:srgbClr val="FFFFFF"/>
                </a:solidFill>
              </a:rPr>
              <a:t>Why SHARES?</a:t>
            </a:r>
          </a:p>
        </p:txBody>
      </p:sp>
      <p:sp>
        <p:nvSpPr>
          <p:cNvPr id="3" name="Content Placeholder 2"/>
          <p:cNvSpPr>
            <a:spLocks noGrp="1"/>
          </p:cNvSpPr>
          <p:nvPr>
            <p:ph idx="1"/>
          </p:nvPr>
        </p:nvSpPr>
        <p:spPr>
          <a:xfrm>
            <a:off x="228600" y="1600200"/>
            <a:ext cx="8801100" cy="5269089"/>
          </a:xfrm>
        </p:spPr>
        <p:txBody>
          <a:bodyPr>
            <a:normAutofit fontScale="77500" lnSpcReduction="20000"/>
          </a:bodyPr>
          <a:lstStyle/>
          <a:p>
            <a:pPr marL="0" indent="0">
              <a:spcBef>
                <a:spcPts val="0"/>
              </a:spcBef>
              <a:spcAft>
                <a:spcPts val="1200"/>
              </a:spcAft>
              <a:buNone/>
            </a:pPr>
            <a:r>
              <a:rPr lang="en-US" sz="3100" b="1" dirty="0"/>
              <a:t>For the EmComm-trained Amateur Radio volunteer, what can SHARES provide </a:t>
            </a:r>
            <a:r>
              <a:rPr lang="en-US" sz="3100" b="1" i="1" u="sng" dirty="0"/>
              <a:t>in addition </a:t>
            </a:r>
            <a:r>
              <a:rPr lang="en-US" sz="3100" b="1" i="1" dirty="0"/>
              <a:t>to </a:t>
            </a:r>
            <a:r>
              <a:rPr lang="en-US" sz="3100" b="1" dirty="0"/>
              <a:t>that provided on the Amateur Spectrum?</a:t>
            </a:r>
          </a:p>
          <a:p>
            <a:pPr marL="182880" indent="-514350">
              <a:spcBef>
                <a:spcPts val="0"/>
              </a:spcBef>
              <a:spcAft>
                <a:spcPts val="1200"/>
              </a:spcAft>
              <a:buAutoNum type="arabicPeriod"/>
            </a:pPr>
            <a:r>
              <a:rPr lang="en-US" sz="3100" dirty="0"/>
              <a:t>Okay to “obscure” the meaning of content (Encryption, password             protected documents)–  </a:t>
            </a:r>
            <a:r>
              <a:rPr lang="en-US" sz="3100" dirty="0">
                <a:solidFill>
                  <a:srgbClr val="C00000"/>
                </a:solidFill>
              </a:rPr>
              <a:t>§ 97.113(a)(4)*</a:t>
            </a:r>
          </a:p>
          <a:p>
            <a:pPr marL="182880" indent="-514350">
              <a:spcBef>
                <a:spcPts val="0"/>
              </a:spcBef>
              <a:spcAft>
                <a:spcPts val="1200"/>
              </a:spcAft>
              <a:buFont typeface="Arial" charset="0"/>
              <a:buAutoNum type="arabicPeriod"/>
            </a:pPr>
            <a:r>
              <a:rPr lang="en-US" sz="3100" dirty="0"/>
              <a:t>Faster data – no antiquated symbol rate limit! - </a:t>
            </a:r>
            <a:r>
              <a:rPr lang="en-US" sz="3100" dirty="0">
                <a:solidFill>
                  <a:srgbClr val="C00000"/>
                </a:solidFill>
              </a:rPr>
              <a:t>§ 97.307(f)(3)*</a:t>
            </a:r>
          </a:p>
          <a:p>
            <a:pPr marL="182880" indent="-514350">
              <a:spcBef>
                <a:spcPts val="0"/>
              </a:spcBef>
              <a:spcAft>
                <a:spcPts val="1200"/>
              </a:spcAft>
              <a:buFont typeface="Arial" charset="0"/>
              <a:buAutoNum type="arabicPeriod"/>
            </a:pPr>
            <a:r>
              <a:rPr lang="en-US" sz="3100" dirty="0"/>
              <a:t>Agency personnel allowed to operate radios – no gap in comms    	waiting for licensed ham volunteers to arrive.</a:t>
            </a:r>
          </a:p>
          <a:p>
            <a:pPr marL="182880" indent="-514350">
              <a:spcBef>
                <a:spcPts val="0"/>
              </a:spcBef>
              <a:spcAft>
                <a:spcPts val="1200"/>
              </a:spcAft>
              <a:buFont typeface="Arial" charset="0"/>
              <a:buAutoNum type="arabicPeriod"/>
            </a:pPr>
            <a:r>
              <a:rPr lang="en-US" sz="3100" dirty="0"/>
              <a:t>No pecuniary interest rule - </a:t>
            </a:r>
            <a:r>
              <a:rPr lang="en-US" sz="3100" dirty="0">
                <a:solidFill>
                  <a:srgbClr val="C00000"/>
                </a:solidFill>
              </a:rPr>
              <a:t>§ 97.113(a)(3)*</a:t>
            </a:r>
          </a:p>
          <a:p>
            <a:pPr marL="182880" indent="-514350">
              <a:spcBef>
                <a:spcPts val="0"/>
              </a:spcBef>
              <a:spcAft>
                <a:spcPts val="1200"/>
              </a:spcAft>
              <a:buFont typeface="Arial" charset="0"/>
              <a:buAutoNum type="arabicPeriod"/>
            </a:pPr>
            <a:r>
              <a:rPr lang="en-US" sz="3100" dirty="0"/>
              <a:t>“Exclusive-use” HF NTIA </a:t>
            </a:r>
            <a:r>
              <a:rPr lang="en-US" sz="3100" u="sng" dirty="0"/>
              <a:t>channelization</a:t>
            </a:r>
            <a:r>
              <a:rPr lang="en-US" sz="3100" dirty="0">
                <a:solidFill>
                  <a:srgbClr val="C00000"/>
                </a:solidFill>
              </a:rPr>
              <a:t>*</a:t>
            </a:r>
          </a:p>
          <a:p>
            <a:pPr marL="182880" indent="-514350">
              <a:spcBef>
                <a:spcPts val="0"/>
              </a:spcBef>
              <a:spcAft>
                <a:spcPts val="1200"/>
              </a:spcAft>
              <a:buFont typeface="Arial" charset="0"/>
              <a:buAutoNum type="arabicPeriod"/>
            </a:pPr>
            <a:r>
              <a:rPr lang="en-US" dirty="0"/>
              <a:t>Much expanded HF spectrum - less propagation issues.</a:t>
            </a:r>
          </a:p>
          <a:p>
            <a:pPr marL="182880" indent="-514350">
              <a:spcBef>
                <a:spcPts val="0"/>
              </a:spcBef>
              <a:spcAft>
                <a:spcPts val="1200"/>
              </a:spcAft>
              <a:buFont typeface="Arial" charset="0"/>
              <a:buAutoNum type="arabicPeriod"/>
            </a:pPr>
            <a:r>
              <a:rPr lang="en-US" sz="3100" b="1" i="1" dirty="0"/>
              <a:t>Direct Interoperability </a:t>
            </a:r>
            <a:r>
              <a:rPr lang="en-US" sz="3100" b="1" dirty="0"/>
              <a:t>with other communications resources</a:t>
            </a:r>
            <a:r>
              <a:rPr lang="en-US" sz="3100" b="1" dirty="0">
                <a:solidFill>
                  <a:srgbClr val="C00000"/>
                </a:solidFill>
              </a:rPr>
              <a:t>*</a:t>
            </a:r>
            <a:r>
              <a:rPr lang="en-US" sz="3100" b="1" dirty="0"/>
              <a:t>.</a:t>
            </a:r>
          </a:p>
          <a:p>
            <a:pPr marL="0" indent="0">
              <a:spcBef>
                <a:spcPts val="0"/>
              </a:spcBef>
              <a:spcAft>
                <a:spcPts val="1200"/>
              </a:spcAft>
              <a:buNone/>
            </a:pPr>
            <a:r>
              <a:rPr lang="en-US" sz="2900" b="1" dirty="0">
                <a:solidFill>
                  <a:srgbClr val="C00000"/>
                </a:solidFill>
              </a:rPr>
              <a:t>*</a:t>
            </a:r>
            <a:r>
              <a:rPr lang="en-US" sz="2600" b="1" dirty="0">
                <a:solidFill>
                  <a:srgbClr val="C00000"/>
                </a:solidFill>
              </a:rPr>
              <a:t>  </a:t>
            </a:r>
            <a:r>
              <a:rPr lang="en-US" sz="2600" b="1" u="sng" dirty="0">
                <a:solidFill>
                  <a:srgbClr val="C00000"/>
                </a:solidFill>
              </a:rPr>
              <a:t>Not permitted on the Amateur Spectrum</a:t>
            </a:r>
            <a:r>
              <a:rPr lang="en-US" sz="2600" b="1" dirty="0">
                <a:solidFill>
                  <a:srgbClr val="C00000"/>
                </a:solidFill>
              </a:rPr>
              <a:t>.</a:t>
            </a:r>
          </a:p>
          <a:p>
            <a:pPr marL="182880" indent="-514350">
              <a:spcBef>
                <a:spcPts val="0"/>
              </a:spcBef>
              <a:spcAft>
                <a:spcPts val="1200"/>
              </a:spcAft>
              <a:buFont typeface="Arial" charset="0"/>
              <a:buAutoNum type="arabicPeriod"/>
            </a:pPr>
            <a:endParaRPr lang="en-US" sz="3400" dirty="0"/>
          </a:p>
        </p:txBody>
      </p:sp>
      <p:sp>
        <p:nvSpPr>
          <p:cNvPr id="4" name="Slide Number Placeholder 3">
            <a:extLst>
              <a:ext uri="{FF2B5EF4-FFF2-40B4-BE49-F238E27FC236}">
                <a16:creationId xmlns:a16="http://schemas.microsoft.com/office/drawing/2014/main" id="{59E41A35-5385-4BFC-BCD4-5BAFC9A650B2}"/>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23</a:t>
            </a:fld>
            <a:endParaRPr lang="en-US" dirty="0"/>
          </a:p>
        </p:txBody>
      </p:sp>
      <p:sp>
        <p:nvSpPr>
          <p:cNvPr id="5" name="Rectangle 1">
            <a:extLst>
              <a:ext uri="{FF2B5EF4-FFF2-40B4-BE49-F238E27FC236}">
                <a16:creationId xmlns:a16="http://schemas.microsoft.com/office/drawing/2014/main" id="{23DF2C2F-41FB-4B90-84D0-C9F759B31F3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What Can SHARES do that Ham EMCOMM can’t?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Encryption</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Faster data – no symbol rate limit</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Agency personnel can operate radio – no gap in comms waiting for volunteer to arrive</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6740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60170" y="136525"/>
            <a:ext cx="7772400" cy="1143000"/>
          </a:xfrm>
        </p:spPr>
        <p:txBody>
          <a:bodyPr/>
          <a:lstStyle/>
          <a:p>
            <a:r>
              <a:rPr lang="en-US" dirty="0">
                <a:solidFill>
                  <a:schemeClr val="bg1"/>
                </a:solidFill>
                <a:latin typeface="Times New Roman" panose="02020603050405020304" pitchFamily="18" charset="0"/>
                <a:cs typeface="Times New Roman" panose="02020603050405020304" pitchFamily="18" charset="0"/>
              </a:rPr>
              <a:t>    Interoperability is paramount</a:t>
            </a:r>
          </a:p>
        </p:txBody>
      </p:sp>
      <p:sp>
        <p:nvSpPr>
          <p:cNvPr id="3" name="Content Placeholder 2"/>
          <p:cNvSpPr>
            <a:spLocks noGrp="1"/>
          </p:cNvSpPr>
          <p:nvPr>
            <p:ph idx="4294967295"/>
          </p:nvPr>
        </p:nvSpPr>
        <p:spPr>
          <a:xfrm>
            <a:off x="0" y="1555751"/>
            <a:ext cx="8915400" cy="5165724"/>
          </a:xfrm>
        </p:spPr>
        <p:txBody>
          <a:bodyPr>
            <a:normAutofit fontScale="85000" lnSpcReduction="10000"/>
          </a:bodyPr>
          <a:lstStyle/>
          <a:p>
            <a:pPr marL="457200" indent="0">
              <a:spcAft>
                <a:spcPts val="600"/>
              </a:spcAft>
              <a:buNone/>
            </a:pPr>
            <a:r>
              <a:rPr lang="en-US" sz="3300" b="1" dirty="0">
                <a:latin typeface="Times New Roman" panose="02020603050405020304" pitchFamily="18" charset="0"/>
                <a:cs typeface="Times New Roman" panose="02020603050405020304" pitchFamily="18" charset="0"/>
              </a:rPr>
              <a:t>For complete interoperability, stations participating in SHARES may communicate with:</a:t>
            </a:r>
          </a:p>
          <a:p>
            <a:pPr marL="457200" indent="0">
              <a:spcAft>
                <a:spcPts val="600"/>
              </a:spcAft>
              <a:buNone/>
            </a:pPr>
            <a:r>
              <a:rPr lang="en-US" sz="3300" b="1" dirty="0">
                <a:latin typeface="Times New Roman" panose="02020603050405020304" pitchFamily="18" charset="0"/>
                <a:cs typeface="Times New Roman" panose="02020603050405020304" pitchFamily="18" charset="0"/>
              </a:rPr>
              <a:t> </a:t>
            </a:r>
            <a:r>
              <a:rPr lang="en-US" sz="3300" dirty="0">
                <a:latin typeface="Times New Roman" panose="02020603050405020304" pitchFamily="18" charset="0"/>
                <a:cs typeface="Times New Roman" panose="02020603050405020304" pitchFamily="18" charset="0"/>
              </a:rPr>
              <a:t>Civil authorities at all Levels of Government.</a:t>
            </a:r>
          </a:p>
          <a:p>
            <a:pPr marL="1371600" lvl="1" indent="-514350">
              <a:spcAft>
                <a:spcPts val="600"/>
              </a:spcAft>
            </a:pPr>
            <a:r>
              <a:rPr lang="en-US" sz="2900" dirty="0">
                <a:latin typeface="Times New Roman" panose="02020603050405020304" pitchFamily="18" charset="0"/>
                <a:cs typeface="Times New Roman" panose="02020603050405020304" pitchFamily="18" charset="0"/>
              </a:rPr>
              <a:t>Federal, state, local</a:t>
            </a:r>
          </a:p>
          <a:p>
            <a:pPr marL="971550" indent="-514350">
              <a:spcAft>
                <a:spcPts val="600"/>
              </a:spcAft>
            </a:pPr>
            <a:r>
              <a:rPr lang="en-US" sz="3300" dirty="0">
                <a:latin typeface="Times New Roman" panose="02020603050405020304" pitchFamily="18" charset="0"/>
                <a:cs typeface="Times New Roman" panose="02020603050405020304" pitchFamily="18" charset="0"/>
              </a:rPr>
              <a:t>Critical Infrastructure providers, including telecommunications, power, common carriers, hospitals, medevac coordinators, transportation and more.</a:t>
            </a:r>
          </a:p>
          <a:p>
            <a:pPr marL="971550" indent="-514350">
              <a:spcAft>
                <a:spcPts val="600"/>
              </a:spcAft>
            </a:pPr>
            <a:r>
              <a:rPr lang="en-US" sz="3300" dirty="0">
                <a:latin typeface="Times New Roman" panose="02020603050405020304" pitchFamily="18" charset="0"/>
                <a:cs typeface="Times New Roman" panose="02020603050405020304" pitchFamily="18" charset="0"/>
              </a:rPr>
              <a:t>National/regional disaster relief organizations.</a:t>
            </a:r>
          </a:p>
          <a:p>
            <a:pPr marL="971550" indent="-514350">
              <a:spcAft>
                <a:spcPts val="600"/>
              </a:spcAft>
            </a:pPr>
            <a:r>
              <a:rPr lang="en-US" sz="3300" dirty="0">
                <a:latin typeface="Times New Roman" panose="02020603050405020304" pitchFamily="18" charset="0"/>
                <a:cs typeface="Times New Roman" panose="02020603050405020304" pitchFamily="18" charset="0"/>
              </a:rPr>
              <a:t>National/State Guards</a:t>
            </a:r>
          </a:p>
          <a:p>
            <a:pPr marL="0" indent="0">
              <a:spcAft>
                <a:spcPts val="600"/>
              </a:spcAft>
              <a:buNone/>
            </a:pPr>
            <a:r>
              <a:rPr lang="en-US" sz="2400" dirty="0">
                <a:latin typeface="Times New Roman" panose="02020603050405020304" pitchFamily="18" charset="0"/>
                <a:cs typeface="Times New Roman" panose="02020603050405020304" pitchFamily="18" charset="0"/>
              </a:rPr>
              <a:t>(More)</a:t>
            </a:r>
          </a:p>
        </p:txBody>
      </p:sp>
      <p:sp>
        <p:nvSpPr>
          <p:cNvPr id="5" name="Slide Number Placeholder 3">
            <a:extLst>
              <a:ext uri="{FF2B5EF4-FFF2-40B4-BE49-F238E27FC236}">
                <a16:creationId xmlns:a16="http://schemas.microsoft.com/office/drawing/2014/main" id="{FAB75190-C032-42D3-8F68-2A67A08B5A11}"/>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24</a:t>
            </a:fld>
            <a:endParaRPr lang="en-US" dirty="0"/>
          </a:p>
        </p:txBody>
      </p:sp>
    </p:spTree>
    <p:extLst>
      <p:ext uri="{BB962C8B-B14F-4D97-AF65-F5344CB8AC3E}">
        <p14:creationId xmlns:p14="http://schemas.microsoft.com/office/powerpoint/2010/main" val="3714255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5575"/>
            <a:ext cx="6553200" cy="1143000"/>
          </a:xfrm>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Interoperability Continued</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 y="1600200"/>
            <a:ext cx="8991600" cy="4756150"/>
          </a:xfrm>
        </p:spPr>
        <p:txBody>
          <a:bodyPr>
            <a:normAutofit/>
          </a:bodyPr>
          <a:lstStyle/>
          <a:p>
            <a:pPr marL="0" indent="0">
              <a:buNone/>
            </a:pPr>
            <a:r>
              <a:rPr lang="en-US" sz="2600" b="1" dirty="0">
                <a:latin typeface="Times New Roman" panose="02020603050405020304" pitchFamily="18" charset="0"/>
                <a:cs typeface="Times New Roman" panose="02020603050405020304" pitchFamily="18" charset="0"/>
              </a:rPr>
              <a:t>For complete interoperability, stations participating in SHARES may communicate with:</a:t>
            </a:r>
          </a:p>
          <a:p>
            <a:pPr marL="0" indent="0">
              <a:buNone/>
            </a:pPr>
            <a:endParaRPr lang="en-US" sz="1500" i="1" dirty="0">
              <a:latin typeface="Times New Roman" panose="02020603050405020304" pitchFamily="18" charset="0"/>
              <a:cs typeface="Times New Roman" panose="02020603050405020304" pitchFamily="18" charset="0"/>
            </a:endParaRPr>
          </a:p>
          <a:p>
            <a:pPr>
              <a:spcBef>
                <a:spcPts val="768"/>
              </a:spcBef>
              <a:spcAft>
                <a:spcPts val="600"/>
              </a:spcAft>
            </a:pPr>
            <a:r>
              <a:rPr lang="en-US" sz="2800" dirty="0">
                <a:latin typeface="Times New Roman" panose="02020603050405020304" pitchFamily="18" charset="0"/>
                <a:cs typeface="Times New Roman" panose="02020603050405020304" pitchFamily="18" charset="0"/>
              </a:rPr>
              <a:t>Amateurs using the five secondary 5 MHz channels.</a:t>
            </a:r>
          </a:p>
          <a:p>
            <a:pPr>
              <a:spcBef>
                <a:spcPts val="768"/>
              </a:spcBef>
              <a:spcAft>
                <a:spcPts val="600"/>
              </a:spcAft>
            </a:pPr>
            <a:r>
              <a:rPr lang="en-US" sz="2800" dirty="0">
                <a:latin typeface="Times New Roman" panose="02020603050405020304" pitchFamily="18" charset="0"/>
                <a:cs typeface="Times New Roman" panose="02020603050405020304" pitchFamily="18" charset="0"/>
              </a:rPr>
              <a:t>Internet gateway between the SHARES Hybrid Winlink Network and Amateur Radio Winlink.</a:t>
            </a:r>
          </a:p>
          <a:p>
            <a:pPr>
              <a:spcBef>
                <a:spcPts val="768"/>
              </a:spcBef>
              <a:spcAft>
                <a:spcPts val="600"/>
              </a:spcAft>
            </a:pPr>
            <a:r>
              <a:rPr lang="en-US" sz="2800" dirty="0">
                <a:latin typeface="Times New Roman" panose="02020603050405020304" pitchFamily="18" charset="0"/>
                <a:cs typeface="Times New Roman" panose="02020603050405020304" pitchFamily="18" charset="0"/>
              </a:rPr>
              <a:t>The Integrated Public Alert &amp; Warning System (FEMA IPAWS) </a:t>
            </a:r>
          </a:p>
          <a:p>
            <a:pPr>
              <a:spcBef>
                <a:spcPts val="768"/>
              </a:spcBef>
              <a:spcAft>
                <a:spcPts val="600"/>
              </a:spcAft>
            </a:pPr>
            <a:r>
              <a:rPr lang="en-US" sz="2800">
                <a:latin typeface="Times New Roman" panose="02020603050405020304" pitchFamily="18" charset="0"/>
                <a:cs typeface="Times New Roman" panose="02020603050405020304" pitchFamily="18" charset="0"/>
              </a:rPr>
              <a:t>Non-US </a:t>
            </a:r>
            <a:r>
              <a:rPr lang="en-US" sz="2800" dirty="0">
                <a:latin typeface="Times New Roman" panose="02020603050405020304" pitchFamily="18" charset="0"/>
                <a:cs typeface="Times New Roman" panose="02020603050405020304" pitchFamily="18" charset="0"/>
              </a:rPr>
              <a:t>stations for disaster response coordination.</a:t>
            </a:r>
          </a:p>
        </p:txBody>
      </p:sp>
      <p:sp>
        <p:nvSpPr>
          <p:cNvPr id="4" name="Slide Number Placeholder 3"/>
          <p:cNvSpPr>
            <a:spLocks noGrp="1"/>
          </p:cNvSpPr>
          <p:nvPr>
            <p:ph type="sldNum" sz="quarter" idx="12"/>
          </p:nvPr>
        </p:nvSpPr>
        <p:spPr/>
        <p:txBody>
          <a:bodyPr/>
          <a:lstStyle/>
          <a:p>
            <a:fld id="{04491A0E-9709-48F1-990A-7D4E985AF29A}" type="slidenum">
              <a:rPr lang="en-US" smtClean="0"/>
              <a:t>25</a:t>
            </a:fld>
            <a:endParaRPr lang="en-US" dirty="0"/>
          </a:p>
        </p:txBody>
      </p:sp>
    </p:spTree>
    <p:extLst>
      <p:ext uri="{BB962C8B-B14F-4D97-AF65-F5344CB8AC3E}">
        <p14:creationId xmlns:p14="http://schemas.microsoft.com/office/powerpoint/2010/main" val="1904268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E5B38-B6F5-AD47-B12F-710E60DB66F4}"/>
              </a:ext>
            </a:extLst>
          </p:cNvPr>
          <p:cNvSpPr>
            <a:spLocks noGrp="1"/>
          </p:cNvSpPr>
          <p:nvPr>
            <p:ph type="title"/>
          </p:nvPr>
        </p:nvSpPr>
        <p:spPr>
          <a:xfrm>
            <a:off x="457200" y="1"/>
            <a:ext cx="8229600" cy="1094320"/>
          </a:xfrm>
        </p:spPr>
        <p:txBody>
          <a:bodyPr/>
          <a:lstStyle/>
          <a:p>
            <a:r>
              <a:rPr lang="en-US" dirty="0">
                <a:solidFill>
                  <a:schemeClr val="bg1"/>
                </a:solidFill>
              </a:rPr>
              <a:t>TDOH (Example)</a:t>
            </a:r>
          </a:p>
        </p:txBody>
      </p:sp>
      <p:sp>
        <p:nvSpPr>
          <p:cNvPr id="6" name="Slide Number Placeholder 5">
            <a:extLst>
              <a:ext uri="{FF2B5EF4-FFF2-40B4-BE49-F238E27FC236}">
                <a16:creationId xmlns:a16="http://schemas.microsoft.com/office/drawing/2014/main" id="{C31419E0-EE74-7245-B2F3-C341C2D28668}"/>
              </a:ext>
            </a:extLst>
          </p:cNvPr>
          <p:cNvSpPr>
            <a:spLocks noGrp="1"/>
          </p:cNvSpPr>
          <p:nvPr>
            <p:ph type="sldNum" sz="quarter" idx="12"/>
          </p:nvPr>
        </p:nvSpPr>
        <p:spPr/>
        <p:txBody>
          <a:bodyPr/>
          <a:lstStyle/>
          <a:p>
            <a:pPr>
              <a:defRPr/>
            </a:pPr>
            <a:fld id="{056464F1-EF03-4ED2-8D1A-84017C8662F0}" type="slidenum">
              <a:rPr lang="en-US" smtClean="0">
                <a:solidFill>
                  <a:prstClr val="black">
                    <a:tint val="75000"/>
                  </a:prstClr>
                </a:solidFill>
              </a:rPr>
              <a:pPr>
                <a:defRPr/>
              </a:pPr>
              <a:t>26</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44FCC04F-B475-3747-94B4-38800B762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30138"/>
            <a:ext cx="7696200" cy="5327861"/>
          </a:xfrm>
          <a:prstGeom prst="rect">
            <a:avLst/>
          </a:prstGeom>
        </p:spPr>
      </p:pic>
    </p:spTree>
    <p:extLst>
      <p:ext uri="{BB962C8B-B14F-4D97-AF65-F5344CB8AC3E}">
        <p14:creationId xmlns:p14="http://schemas.microsoft.com/office/powerpoint/2010/main" val="3226089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1410-46BF-124E-8E38-33AE18F4695C}"/>
              </a:ext>
            </a:extLst>
          </p:cNvPr>
          <p:cNvSpPr>
            <a:spLocks noGrp="1"/>
          </p:cNvSpPr>
          <p:nvPr>
            <p:ph type="title"/>
          </p:nvPr>
        </p:nvSpPr>
        <p:spPr/>
        <p:txBody>
          <a:bodyPr/>
          <a:lstStyle/>
          <a:p>
            <a:r>
              <a:rPr lang="en-US" sz="4130" dirty="0">
                <a:solidFill>
                  <a:schemeClr val="bg1"/>
                </a:solidFill>
              </a:rPr>
              <a:t>            TN National Guard (Example)</a:t>
            </a:r>
          </a:p>
        </p:txBody>
      </p:sp>
      <p:sp>
        <p:nvSpPr>
          <p:cNvPr id="6" name="Slide Number Placeholder 5">
            <a:extLst>
              <a:ext uri="{FF2B5EF4-FFF2-40B4-BE49-F238E27FC236}">
                <a16:creationId xmlns:a16="http://schemas.microsoft.com/office/drawing/2014/main" id="{D3083788-8F1D-3842-8E7F-BE6959EA484E}"/>
              </a:ext>
            </a:extLst>
          </p:cNvPr>
          <p:cNvSpPr>
            <a:spLocks noGrp="1"/>
          </p:cNvSpPr>
          <p:nvPr>
            <p:ph type="sldNum" sz="quarter" idx="12"/>
          </p:nvPr>
        </p:nvSpPr>
        <p:spPr>
          <a:xfrm>
            <a:off x="6781800" y="6400799"/>
            <a:ext cx="2133600" cy="365125"/>
          </a:xfrm>
        </p:spPr>
        <p:txBody>
          <a:bodyPr/>
          <a:lstStyle/>
          <a:p>
            <a:pPr>
              <a:defRPr/>
            </a:pPr>
            <a:fld id="{056464F1-EF03-4ED2-8D1A-84017C8662F0}" type="slidenum">
              <a:rPr lang="en-US" smtClean="0">
                <a:solidFill>
                  <a:prstClr val="black">
                    <a:tint val="75000"/>
                  </a:prstClr>
                </a:solidFill>
              </a:rPr>
              <a:pPr>
                <a:defRPr/>
              </a:pPr>
              <a:t>27</a:t>
            </a:fld>
            <a:endParaRPr lang="en-US" dirty="0">
              <a:solidFill>
                <a:prstClr val="black">
                  <a:tint val="75000"/>
                </a:prstClr>
              </a:solidFill>
            </a:endParaRPr>
          </a:p>
        </p:txBody>
      </p:sp>
      <p:pic>
        <p:nvPicPr>
          <p:cNvPr id="10" name="Picture 9">
            <a:extLst>
              <a:ext uri="{FF2B5EF4-FFF2-40B4-BE49-F238E27FC236}">
                <a16:creationId xmlns:a16="http://schemas.microsoft.com/office/drawing/2014/main" id="{6F6E080C-A624-8247-A47B-EAFA590F1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72683"/>
            <a:ext cx="8229600" cy="5385317"/>
          </a:xfrm>
          <a:prstGeom prst="rect">
            <a:avLst/>
          </a:prstGeom>
        </p:spPr>
      </p:pic>
    </p:spTree>
    <p:extLst>
      <p:ext uri="{BB962C8B-B14F-4D97-AF65-F5344CB8AC3E}">
        <p14:creationId xmlns:p14="http://schemas.microsoft.com/office/powerpoint/2010/main" val="1858221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022860" cy="5558020"/>
          </a:xfrm>
        </p:spPr>
        <p:txBody>
          <a:bodyPr>
            <a:noAutofit/>
          </a:bodyPr>
          <a:lstStyle/>
          <a:p>
            <a:pPr marL="365760">
              <a:spcBef>
                <a:spcPts val="600"/>
              </a:spcBef>
              <a:spcAft>
                <a:spcPts val="600"/>
              </a:spcAft>
            </a:pPr>
            <a:r>
              <a:rPr lang="en-US" dirty="0"/>
              <a:t>Register </a:t>
            </a:r>
            <a:r>
              <a:rPr lang="en-US" u="sng" dirty="0"/>
              <a:t>stations</a:t>
            </a:r>
            <a:r>
              <a:rPr lang="en-US" dirty="0"/>
              <a:t> &amp; responsible personnel </a:t>
            </a:r>
          </a:p>
          <a:p>
            <a:pPr marL="765810" lvl="1">
              <a:spcBef>
                <a:spcPts val="600"/>
              </a:spcBef>
              <a:spcAft>
                <a:spcPts val="600"/>
              </a:spcAft>
            </a:pPr>
            <a:r>
              <a:rPr lang="en-US" sz="2400" dirty="0"/>
              <a:t>SHARES can help obtain </a:t>
            </a:r>
            <a:r>
              <a:rPr lang="en-US" sz="2400" u="sng" dirty="0"/>
              <a:t>station</a:t>
            </a:r>
            <a:r>
              <a:rPr lang="en-US" sz="2400" dirty="0"/>
              <a:t> call signs for agencies</a:t>
            </a:r>
            <a:r>
              <a:rPr lang="en-US" dirty="0"/>
              <a:t>. </a:t>
            </a:r>
          </a:p>
          <a:p>
            <a:pPr marL="365760">
              <a:spcBef>
                <a:spcPts val="600"/>
              </a:spcBef>
            </a:pPr>
            <a:r>
              <a:rPr lang="en-US" sz="2800" dirty="0"/>
              <a:t>Participate – keep equipment ready &amp; operators trained</a:t>
            </a:r>
          </a:p>
          <a:p>
            <a:pPr marL="765810" lvl="1">
              <a:spcBef>
                <a:spcPts val="600"/>
              </a:spcBef>
            </a:pPr>
            <a:r>
              <a:rPr lang="en-US" sz="2400" dirty="0"/>
              <a:t>(again, opportunity for volunteer resources – (HAMS)!</a:t>
            </a:r>
          </a:p>
          <a:p>
            <a:pPr marL="765810" lvl="1">
              <a:spcBef>
                <a:spcPts val="600"/>
              </a:spcBef>
            </a:pPr>
            <a:r>
              <a:rPr lang="en-US" sz="2400" dirty="0"/>
              <a:t>Coordinate and manage qualified volunteers – (HAMS)!</a:t>
            </a:r>
          </a:p>
          <a:p>
            <a:pPr marL="765810" lvl="1">
              <a:spcBef>
                <a:spcPts val="600"/>
              </a:spcBef>
            </a:pPr>
            <a:r>
              <a:rPr lang="en-US" sz="2400" dirty="0"/>
              <a:t>Fund equipment </a:t>
            </a:r>
            <a:r>
              <a:rPr lang="en-US" sz="2400" b="1" i="1" u="sng" dirty="0"/>
              <a:t>(The price is right)!</a:t>
            </a:r>
            <a:br>
              <a:rPr lang="en-US" sz="2400" b="1" i="1" u="sng" dirty="0"/>
            </a:br>
            <a:endParaRPr lang="en-US" sz="2400" b="1" i="1" u="sng" dirty="0"/>
          </a:p>
          <a:p>
            <a:pPr marL="365760" lvl="2" indent="0">
              <a:spcBef>
                <a:spcPts val="600"/>
              </a:spcBef>
              <a:spcAft>
                <a:spcPts val="600"/>
              </a:spcAft>
              <a:buNone/>
            </a:pPr>
            <a:r>
              <a:rPr lang="en-US" b="1" dirty="0"/>
              <a:t>Cost per station is </a:t>
            </a:r>
            <a:r>
              <a:rPr lang="en-US" b="1" u="sng" dirty="0"/>
              <a:t>much</a:t>
            </a:r>
            <a:r>
              <a:rPr lang="en-US" b="1" dirty="0"/>
              <a:t> </a:t>
            </a:r>
            <a:r>
              <a:rPr lang="en-US" b="1" i="1" u="sng" dirty="0"/>
              <a:t>less</a:t>
            </a:r>
            <a:r>
              <a:rPr lang="en-US" b="1" dirty="0"/>
              <a:t> than a single P25 handheld if modified ham equipment is used.</a:t>
            </a:r>
            <a:r>
              <a:rPr lang="en-US" dirty="0"/>
              <a:t> NTIA allows and volunteers know how to use (Many hams already have equipment for such use.)</a:t>
            </a:r>
          </a:p>
          <a:p>
            <a:pPr marL="457200" lvl="1" indent="0">
              <a:buNone/>
            </a:pPr>
            <a:endParaRPr lang="en-US" sz="2400" dirty="0"/>
          </a:p>
        </p:txBody>
      </p:sp>
      <p:sp>
        <p:nvSpPr>
          <p:cNvPr id="4" name="Rectangle 3"/>
          <p:cNvSpPr/>
          <p:nvPr/>
        </p:nvSpPr>
        <p:spPr>
          <a:xfrm>
            <a:off x="1219200" y="304800"/>
            <a:ext cx="8281427" cy="707886"/>
          </a:xfrm>
          <a:prstGeom prst="rect">
            <a:avLst/>
          </a:prstGeom>
        </p:spPr>
        <p:txBody>
          <a:bodyPr wrap="square">
            <a:spAutoFit/>
          </a:bodyPr>
          <a:lstStyle/>
          <a:p>
            <a:pPr algn="ctr"/>
            <a:r>
              <a:rPr lang="en-US" sz="4000" b="1" dirty="0">
                <a:solidFill>
                  <a:srgbClr val="FFFFFF"/>
                </a:solidFill>
              </a:rPr>
              <a:t>Role of the Member Agency</a:t>
            </a:r>
            <a:endParaRPr lang="en-US" sz="2400" b="1" dirty="0">
              <a:solidFill>
                <a:srgbClr val="FFFFFF"/>
              </a:solidFill>
            </a:endParaRPr>
          </a:p>
        </p:txBody>
      </p:sp>
      <p:sp>
        <p:nvSpPr>
          <p:cNvPr id="5" name="Slide Number Placeholder 3">
            <a:extLst>
              <a:ext uri="{FF2B5EF4-FFF2-40B4-BE49-F238E27FC236}">
                <a16:creationId xmlns:a16="http://schemas.microsoft.com/office/drawing/2014/main" id="{973B3B40-49AC-4E96-BA97-4B008319D001}"/>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28</a:t>
            </a:fld>
            <a:endParaRPr lang="en-US" dirty="0"/>
          </a:p>
        </p:txBody>
      </p:sp>
    </p:spTree>
    <p:extLst>
      <p:ext uri="{BB962C8B-B14F-4D97-AF65-F5344CB8AC3E}">
        <p14:creationId xmlns:p14="http://schemas.microsoft.com/office/powerpoint/2010/main" val="3564421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734729"/>
          </a:xfrm>
        </p:spPr>
        <p:txBody>
          <a:bodyPr>
            <a:normAutofit fontScale="90000"/>
          </a:bodyPr>
          <a:lstStyle/>
          <a:p>
            <a:r>
              <a:rPr lang="en-US" b="1" dirty="0">
                <a:solidFill>
                  <a:srgbClr val="FFFFFF"/>
                </a:solidFill>
              </a:rPr>
              <a:t>The Role of the Volunteer</a:t>
            </a:r>
          </a:p>
        </p:txBody>
      </p:sp>
      <p:sp>
        <p:nvSpPr>
          <p:cNvPr id="3" name="Content Placeholder 2"/>
          <p:cNvSpPr>
            <a:spLocks noGrp="1"/>
          </p:cNvSpPr>
          <p:nvPr>
            <p:ph idx="1"/>
          </p:nvPr>
        </p:nvSpPr>
        <p:spPr>
          <a:xfrm>
            <a:off x="228600" y="1756481"/>
            <a:ext cx="8763000" cy="5121275"/>
          </a:xfrm>
        </p:spPr>
        <p:txBody>
          <a:bodyPr>
            <a:normAutofit fontScale="85000" lnSpcReduction="10000"/>
          </a:bodyPr>
          <a:lstStyle/>
          <a:p>
            <a:pPr>
              <a:spcAft>
                <a:spcPts val="1200"/>
              </a:spcAft>
            </a:pPr>
            <a:r>
              <a:rPr lang="en-US" dirty="0"/>
              <a:t>Volunteers are managed by their member agency.</a:t>
            </a:r>
          </a:p>
          <a:p>
            <a:pPr>
              <a:spcAft>
                <a:spcPts val="1200"/>
              </a:spcAft>
            </a:pPr>
            <a:r>
              <a:rPr lang="en-US" dirty="0"/>
              <a:t>Volunteers may be used to operate SHARES stations, freeing agency staff to do work that can’t be done by volunteers.</a:t>
            </a:r>
          </a:p>
          <a:p>
            <a:pPr>
              <a:spcAft>
                <a:spcPts val="1200"/>
              </a:spcAft>
            </a:pPr>
            <a:r>
              <a:rPr lang="en-US" dirty="0"/>
              <a:t>License is </a:t>
            </a:r>
            <a:r>
              <a:rPr lang="en-US" i="1" dirty="0"/>
              <a:t>not</a:t>
            </a:r>
            <a:r>
              <a:rPr lang="en-US" dirty="0"/>
              <a:t> required (Ham license highly recommended).</a:t>
            </a:r>
          </a:p>
          <a:p>
            <a:pPr>
              <a:spcAft>
                <a:spcPts val="1200"/>
              </a:spcAft>
            </a:pPr>
            <a:r>
              <a:rPr lang="en-US" b="1" i="1" dirty="0"/>
              <a:t>Member agency is responsible for determining qualifications of who uses their SHARES station call signs</a:t>
            </a:r>
            <a:r>
              <a:rPr lang="en-US" b="1" dirty="0"/>
              <a:t>. No operator licenses; </a:t>
            </a:r>
            <a:r>
              <a:rPr lang="en-US" b="1" u="sng" dirty="0"/>
              <a:t>only station licenses.</a:t>
            </a:r>
            <a:r>
              <a:rPr lang="en-US" u="sng" dirty="0"/>
              <a:t> </a:t>
            </a:r>
          </a:p>
          <a:p>
            <a:pPr>
              <a:spcAft>
                <a:spcPts val="1200"/>
              </a:spcAft>
            </a:pPr>
            <a:r>
              <a:rPr lang="en-US" dirty="0"/>
              <a:t>Agencies usually require NIMS training - online, classroom.</a:t>
            </a:r>
          </a:p>
          <a:p>
            <a:pPr>
              <a:spcAft>
                <a:spcPts val="1200"/>
              </a:spcAft>
            </a:pPr>
            <a:endParaRPr lang="en-US" dirty="0"/>
          </a:p>
          <a:p>
            <a:pPr lvl="1"/>
            <a:endParaRPr lang="en-US" dirty="0"/>
          </a:p>
        </p:txBody>
      </p:sp>
      <p:sp>
        <p:nvSpPr>
          <p:cNvPr id="4" name="Slide Number Placeholder 3">
            <a:extLst>
              <a:ext uri="{FF2B5EF4-FFF2-40B4-BE49-F238E27FC236}">
                <a16:creationId xmlns:a16="http://schemas.microsoft.com/office/drawing/2014/main" id="{09A249BF-E68F-417C-9FAE-26A3B493BC81}"/>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29</a:t>
            </a:fld>
            <a:endParaRPr lang="en-US" dirty="0"/>
          </a:p>
        </p:txBody>
      </p:sp>
    </p:spTree>
    <p:extLst>
      <p:ext uri="{BB962C8B-B14F-4D97-AF65-F5344CB8AC3E}">
        <p14:creationId xmlns:p14="http://schemas.microsoft.com/office/powerpoint/2010/main" val="447188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2171700" y="134037"/>
            <a:ext cx="6629400" cy="888798"/>
          </a:xfrm>
        </p:spPr>
        <p:txBody>
          <a:bodyPr>
            <a:noAutofit/>
          </a:bodyPr>
          <a:lstStyle/>
          <a:p>
            <a:pPr algn="l"/>
            <a:br>
              <a:rPr lang="en-US" sz="2400" b="1" dirty="0">
                <a:solidFill>
                  <a:srgbClr val="FFFFFF"/>
                </a:solidFill>
              </a:rPr>
            </a:br>
            <a:r>
              <a:rPr lang="en-US" sz="2400" b="1" dirty="0">
                <a:solidFill>
                  <a:srgbClr val="FFFFFF"/>
                </a:solidFill>
              </a:rPr>
              <a:t>We cannot predict the size, nature or location of disaster areas!  We be must prepared, regardless</a:t>
            </a:r>
            <a:r>
              <a:rPr lang="en-US" sz="2400" dirty="0">
                <a:solidFill>
                  <a:srgbClr val="FFFFFF"/>
                </a:solidFill>
              </a:rPr>
              <a:t>.</a:t>
            </a:r>
          </a:p>
        </p:txBody>
      </p:sp>
      <p:sp>
        <p:nvSpPr>
          <p:cNvPr id="425988" name="Rectangle 4"/>
          <p:cNvSpPr>
            <a:spLocks noChangeArrowheads="1"/>
          </p:cNvSpPr>
          <p:nvPr/>
        </p:nvSpPr>
        <p:spPr bwMode="auto">
          <a:xfrm>
            <a:off x="-33338" y="2011363"/>
            <a:ext cx="9144001"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endParaRPr lang="en-US"/>
          </a:p>
        </p:txBody>
      </p:sp>
      <p:pic>
        <p:nvPicPr>
          <p:cNvPr id="425989" name="Picture 5" descr="IMG0815064713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704" y="1831228"/>
            <a:ext cx="2909719" cy="2182289"/>
          </a:xfrm>
          <a:prstGeom prst="rect">
            <a:avLst/>
          </a:prstGeom>
          <a:noFill/>
          <a:extLst>
            <a:ext uri="{909E8E84-426E-40dd-AFC4-6F175D3DCCD1}">
              <a14:hiddenFill xmlns:a14="http://schemas.microsoft.com/office/drawing/2010/main" xmlns="">
                <a:solidFill>
                  <a:srgbClr val="FFFFFF"/>
                </a:solidFill>
              </a14:hiddenFill>
            </a:ext>
          </a:extLst>
        </p:spPr>
      </p:pic>
      <p:pic>
        <p:nvPicPr>
          <p:cNvPr id="425991" name="Picture 7" descr="import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20" y="4013517"/>
            <a:ext cx="1653350" cy="2921673"/>
          </a:xfrm>
          <a:prstGeom prst="rect">
            <a:avLst/>
          </a:prstGeom>
          <a:noFill/>
          <a:extLst>
            <a:ext uri="{909E8E84-426E-40dd-AFC4-6F175D3DCCD1}">
              <a14:hiddenFill xmlns:a14="http://schemas.microsoft.com/office/drawing/2010/main" xmlns="">
                <a:solidFill>
                  <a:srgbClr val="FFFFFF"/>
                </a:solidFill>
              </a14:hiddenFill>
            </a:ext>
          </a:extLst>
        </p:spPr>
      </p:pic>
      <p:sp>
        <p:nvSpPr>
          <p:cNvPr id="425993" name="Line 9"/>
          <p:cNvSpPr>
            <a:spLocks noChangeShapeType="1"/>
          </p:cNvSpPr>
          <p:nvPr/>
        </p:nvSpPr>
        <p:spPr bwMode="auto">
          <a:xfrm>
            <a:off x="7543800" y="2514600"/>
            <a:ext cx="304800" cy="0"/>
          </a:xfrm>
          <a:prstGeom prst="line">
            <a:avLst/>
          </a:prstGeom>
          <a:noFill/>
          <a:ln w="3175">
            <a:solidFill>
              <a:srgbClr val="C0C0C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25995" name="Text Box 11"/>
          <p:cNvSpPr txBox="1">
            <a:spLocks noChangeArrowheads="1"/>
          </p:cNvSpPr>
          <p:nvPr/>
        </p:nvSpPr>
        <p:spPr bwMode="auto">
          <a:xfrm>
            <a:off x="1431584" y="1360622"/>
            <a:ext cx="84523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Local?</a:t>
            </a:r>
          </a:p>
        </p:txBody>
      </p:sp>
      <p:sp>
        <p:nvSpPr>
          <p:cNvPr id="425996" name="Text Box 12"/>
          <p:cNvSpPr txBox="1">
            <a:spLocks noChangeArrowheads="1"/>
          </p:cNvSpPr>
          <p:nvPr/>
        </p:nvSpPr>
        <p:spPr bwMode="auto">
          <a:xfrm>
            <a:off x="3581400" y="1371966"/>
            <a:ext cx="122283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Regional?</a:t>
            </a:r>
          </a:p>
        </p:txBody>
      </p:sp>
      <p:sp>
        <p:nvSpPr>
          <p:cNvPr id="425997" name="Text Box 13"/>
          <p:cNvSpPr txBox="1">
            <a:spLocks noChangeArrowheads="1"/>
          </p:cNvSpPr>
          <p:nvPr/>
        </p:nvSpPr>
        <p:spPr bwMode="auto">
          <a:xfrm>
            <a:off x="7090489" y="1352413"/>
            <a:ext cx="121142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National?</a:t>
            </a:r>
          </a:p>
        </p:txBody>
      </p:sp>
      <p:pic>
        <p:nvPicPr>
          <p:cNvPr id="425998" name="Picture 14" descr="hsas157x1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943600" y="1828800"/>
            <a:ext cx="2931799" cy="186762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4" name="Slide Number Placeholder 3">
            <a:extLst>
              <a:ext uri="{FF2B5EF4-FFF2-40B4-BE49-F238E27FC236}">
                <a16:creationId xmlns:a16="http://schemas.microsoft.com/office/drawing/2014/main" id="{A9A8BD7C-9C67-4AED-9C72-774B9B509F8C}"/>
              </a:ext>
            </a:extLst>
          </p:cNvPr>
          <p:cNvSpPr>
            <a:spLocks noGrp="1"/>
          </p:cNvSpPr>
          <p:nvPr>
            <p:ph type="sldNum" sz="quarter" idx="12"/>
          </p:nvPr>
        </p:nvSpPr>
        <p:spPr>
          <a:xfrm>
            <a:off x="5334000" y="6338140"/>
            <a:ext cx="304800" cy="365125"/>
          </a:xfrm>
        </p:spPr>
        <p:txBody>
          <a:bodyPr/>
          <a:lstStyle/>
          <a:p>
            <a:fld id="{04491A0E-9709-48F1-990A-7D4E985AF29A}" type="slidenum">
              <a:rPr lang="en-US" smtClean="0"/>
              <a:t>3</a:t>
            </a:fld>
            <a:endParaRPr lang="en-US" dirty="0"/>
          </a:p>
        </p:txBody>
      </p:sp>
      <p:sp>
        <p:nvSpPr>
          <p:cNvPr id="15" name="Slide Number Placeholder 3">
            <a:extLst>
              <a:ext uri="{FF2B5EF4-FFF2-40B4-BE49-F238E27FC236}">
                <a16:creationId xmlns:a16="http://schemas.microsoft.com/office/drawing/2014/main" id="{FE181641-E24B-4AC8-BBCF-EAADF16ECB9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91A0E-9709-48F1-990A-7D4E985AF29A}" type="slidenum">
              <a:rPr lang="en-US" smtClean="0"/>
              <a:pPr/>
              <a:t>3</a:t>
            </a:fld>
            <a:endParaRPr lang="en-US" dirty="0"/>
          </a:p>
        </p:txBody>
      </p:sp>
      <p:sp>
        <p:nvSpPr>
          <p:cNvPr id="22" name="Text Box 13">
            <a:extLst>
              <a:ext uri="{FF2B5EF4-FFF2-40B4-BE49-F238E27FC236}">
                <a16:creationId xmlns:a16="http://schemas.microsoft.com/office/drawing/2014/main" id="{2363D401-68CA-5148-AC4A-55BAC891C2C9}"/>
              </a:ext>
            </a:extLst>
          </p:cNvPr>
          <p:cNvSpPr txBox="1">
            <a:spLocks noChangeArrowheads="1"/>
          </p:cNvSpPr>
          <p:nvPr/>
        </p:nvSpPr>
        <p:spPr bwMode="auto">
          <a:xfrm>
            <a:off x="6759222" y="3813463"/>
            <a:ext cx="147630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Worldwide?</a:t>
            </a:r>
          </a:p>
        </p:txBody>
      </p:sp>
      <p:pic>
        <p:nvPicPr>
          <p:cNvPr id="8" name="Picture 7">
            <a:extLst>
              <a:ext uri="{FF2B5EF4-FFF2-40B4-BE49-F238E27FC236}">
                <a16:creationId xmlns:a16="http://schemas.microsoft.com/office/drawing/2014/main" id="{E31A320F-FB13-9649-9732-27F779A0A962}"/>
              </a:ext>
            </a:extLst>
          </p:cNvPr>
          <p:cNvPicPr>
            <a:picLocks noChangeAspect="1"/>
          </p:cNvPicPr>
          <p:nvPr/>
        </p:nvPicPr>
        <p:blipFill>
          <a:blip r:embed="rId5"/>
          <a:stretch>
            <a:fillRect/>
          </a:stretch>
        </p:blipFill>
        <p:spPr>
          <a:xfrm>
            <a:off x="6037899" y="4213573"/>
            <a:ext cx="2743199" cy="2514599"/>
          </a:xfrm>
          <a:prstGeom prst="rect">
            <a:avLst/>
          </a:prstGeom>
        </p:spPr>
      </p:pic>
      <p:pic>
        <p:nvPicPr>
          <p:cNvPr id="1026" name="Picture 2" descr="Winter returns to northern New England as potent storm unleashes heavy snow  | AccuWeather">
            <a:extLst>
              <a:ext uri="{FF2B5EF4-FFF2-40B4-BE49-F238E27FC236}">
                <a16:creationId xmlns:a16="http://schemas.microsoft.com/office/drawing/2014/main" id="{00B6A14E-701F-9A48-8575-2B111230E9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892" y="4369643"/>
            <a:ext cx="3982708" cy="2240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CA9789C-0961-2649-9F0C-CC697FFFDD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828800"/>
            <a:ext cx="2555241" cy="21391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1">
            <a:extLst>
              <a:ext uri="{FF2B5EF4-FFF2-40B4-BE49-F238E27FC236}">
                <a16:creationId xmlns:a16="http://schemas.microsoft.com/office/drawing/2014/main" id="{6A1B2CDE-F9FA-7E4F-9F33-0D7BC1B9F5AE}"/>
              </a:ext>
            </a:extLst>
          </p:cNvPr>
          <p:cNvSpPr txBox="1">
            <a:spLocks noChangeArrowheads="1"/>
          </p:cNvSpPr>
          <p:nvPr/>
        </p:nvSpPr>
        <p:spPr bwMode="auto">
          <a:xfrm>
            <a:off x="306219" y="1898464"/>
            <a:ext cx="215751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chemeClr val="bg1"/>
                </a:solidFill>
              </a:rPr>
              <a:t>Nashville bombing</a:t>
            </a:r>
          </a:p>
        </p:txBody>
      </p:sp>
    </p:spTree>
    <p:extLst>
      <p:ext uri="{BB962C8B-B14F-4D97-AF65-F5344CB8AC3E}">
        <p14:creationId xmlns:p14="http://schemas.microsoft.com/office/powerpoint/2010/main" val="23507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7010400" cy="797524"/>
          </a:xfrm>
        </p:spPr>
        <p:txBody>
          <a:bodyPr>
            <a:noAutofit/>
          </a:bodyPr>
          <a:lstStyle/>
          <a:p>
            <a:r>
              <a:rPr lang="en-US" sz="3600" b="1" dirty="0">
                <a:solidFill>
                  <a:srgbClr val="FFFFFF"/>
                </a:solidFill>
              </a:rPr>
              <a:t>Importance of the Volunteer Role</a:t>
            </a:r>
          </a:p>
        </p:txBody>
      </p:sp>
      <p:sp>
        <p:nvSpPr>
          <p:cNvPr id="3" name="Content Placeholder 2"/>
          <p:cNvSpPr>
            <a:spLocks noGrp="1"/>
          </p:cNvSpPr>
          <p:nvPr>
            <p:ph idx="1"/>
          </p:nvPr>
        </p:nvSpPr>
        <p:spPr>
          <a:xfrm>
            <a:off x="190500" y="1447800"/>
            <a:ext cx="8763000" cy="5546725"/>
          </a:xfrm>
        </p:spPr>
        <p:txBody>
          <a:bodyPr>
            <a:noAutofit/>
          </a:bodyPr>
          <a:lstStyle/>
          <a:p>
            <a:pPr marL="0" indent="0">
              <a:spcBef>
                <a:spcPts val="0"/>
              </a:spcBef>
              <a:spcAft>
                <a:spcPts val="600"/>
              </a:spcAft>
              <a:buNone/>
            </a:pPr>
            <a:r>
              <a:rPr lang="en-US" sz="2400" b="1" u="sng" dirty="0">
                <a:latin typeface="+mj-lt"/>
              </a:rPr>
              <a:t>The value of volunteer amateur operators cannot be overstated.</a:t>
            </a:r>
            <a:r>
              <a:rPr lang="en-US" sz="2400" b="1" dirty="0">
                <a:latin typeface="+mj-lt"/>
              </a:rPr>
              <a:t>  DHS comments filed to the FCC regarding the use of amateur volunteers during the 2017 Hurricane season (mainly Maria):</a:t>
            </a:r>
            <a:endParaRPr lang="en-US" sz="700" dirty="0">
              <a:latin typeface="+mj-lt"/>
            </a:endParaRPr>
          </a:p>
          <a:p>
            <a:pPr marL="0" indent="0">
              <a:spcBef>
                <a:spcPts val="0"/>
              </a:spcBef>
              <a:spcAft>
                <a:spcPts val="600"/>
              </a:spcAft>
              <a:buNone/>
            </a:pPr>
            <a:r>
              <a:rPr lang="en-US" sz="2800" b="1" dirty="0">
                <a:latin typeface="+mj-lt"/>
              </a:rPr>
              <a:t>“FCC </a:t>
            </a:r>
            <a:r>
              <a:rPr lang="en-US" sz="2800" b="1" i="1" dirty="0">
                <a:latin typeface="+mj-lt"/>
              </a:rPr>
              <a:t>Q1: To what extent were response efforts facilitated by amateur radio operators?   </a:t>
            </a:r>
          </a:p>
          <a:p>
            <a:pPr marL="0" indent="0">
              <a:spcBef>
                <a:spcPts val="0"/>
              </a:spcBef>
              <a:spcAft>
                <a:spcPts val="600"/>
              </a:spcAft>
              <a:buNone/>
            </a:pPr>
            <a:r>
              <a:rPr lang="en-US" sz="2800" dirty="0">
                <a:latin typeface="+mj-lt"/>
              </a:rPr>
              <a:t>DHS A1: In addition to the direct services provided by amateur radio operators, the indirect services of technology development, operator training, and support of the </a:t>
            </a:r>
            <a:r>
              <a:rPr lang="en-US" sz="2800" i="1" dirty="0">
                <a:latin typeface="+mj-lt"/>
              </a:rPr>
              <a:t>SHARES Winlink network </a:t>
            </a:r>
            <a:r>
              <a:rPr lang="en-US" sz="2800" dirty="0">
                <a:latin typeface="+mj-lt"/>
              </a:rPr>
              <a:t>(among others) makes amateur radio an indispensable component of our national capability to prepare for, protect against, respond to, recover from, and mitigate against all hazards.”</a:t>
            </a:r>
            <a:endParaRPr lang="en-US" sz="800" dirty="0">
              <a:latin typeface="+mj-lt"/>
            </a:endParaRPr>
          </a:p>
        </p:txBody>
      </p:sp>
      <p:sp>
        <p:nvSpPr>
          <p:cNvPr id="6" name="Slide Number Placeholder 3">
            <a:extLst>
              <a:ext uri="{FF2B5EF4-FFF2-40B4-BE49-F238E27FC236}">
                <a16:creationId xmlns:a16="http://schemas.microsoft.com/office/drawing/2014/main" id="{C65201B9-AA6A-4207-9A9D-815FDBBF8A89}"/>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30</a:t>
            </a:fld>
            <a:endParaRPr lang="en-US" dirty="0"/>
          </a:p>
        </p:txBody>
      </p:sp>
    </p:spTree>
    <p:extLst>
      <p:ext uri="{BB962C8B-B14F-4D97-AF65-F5344CB8AC3E}">
        <p14:creationId xmlns:p14="http://schemas.microsoft.com/office/powerpoint/2010/main" val="366577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7315200" cy="797524"/>
          </a:xfrm>
        </p:spPr>
        <p:txBody>
          <a:bodyPr>
            <a:normAutofit/>
          </a:bodyPr>
          <a:lstStyle/>
          <a:p>
            <a:r>
              <a:rPr lang="en-US" sz="3600" b="1" dirty="0">
                <a:solidFill>
                  <a:srgbClr val="FFFFFF"/>
                </a:solidFill>
              </a:rPr>
              <a:t>Importance of the Volunteer Role</a:t>
            </a:r>
            <a:endParaRPr lang="en-US" sz="3600" dirty="0">
              <a:solidFill>
                <a:srgbClr val="FFFFFF"/>
              </a:solidFill>
            </a:endParaRPr>
          </a:p>
        </p:txBody>
      </p:sp>
      <p:sp>
        <p:nvSpPr>
          <p:cNvPr id="3" name="Content Placeholder 2"/>
          <p:cNvSpPr>
            <a:spLocks noGrp="1"/>
          </p:cNvSpPr>
          <p:nvPr>
            <p:ph idx="1"/>
          </p:nvPr>
        </p:nvSpPr>
        <p:spPr>
          <a:xfrm>
            <a:off x="452120" y="1447800"/>
            <a:ext cx="8463280" cy="5273675"/>
          </a:xfrm>
        </p:spPr>
        <p:txBody>
          <a:bodyPr>
            <a:noAutofit/>
          </a:bodyPr>
          <a:lstStyle/>
          <a:p>
            <a:pPr marL="0" indent="0">
              <a:spcBef>
                <a:spcPts val="0"/>
              </a:spcBef>
              <a:spcAft>
                <a:spcPts val="600"/>
              </a:spcAft>
              <a:buNone/>
            </a:pPr>
            <a:r>
              <a:rPr lang="en-US" sz="2400" b="1" u="sng" dirty="0"/>
              <a:t>The value of volunteer amateur operators cannot be overstated.</a:t>
            </a:r>
            <a:r>
              <a:rPr lang="en-US" sz="2400" b="1" dirty="0"/>
              <a:t>  DHS comments filed to the FCC regarding the use of amateur volunteers during the 2017 Hurricane season (mainly Maria):</a:t>
            </a:r>
            <a:endParaRPr lang="en-US" sz="700" dirty="0"/>
          </a:p>
          <a:p>
            <a:pPr marL="0" indent="0">
              <a:spcBef>
                <a:spcPts val="600"/>
              </a:spcBef>
              <a:spcAft>
                <a:spcPts val="600"/>
              </a:spcAft>
              <a:buNone/>
            </a:pPr>
            <a:r>
              <a:rPr lang="en-US" sz="2800" b="1" dirty="0">
                <a:latin typeface="+mj-lt"/>
              </a:rPr>
              <a:t>“FCC </a:t>
            </a:r>
            <a:r>
              <a:rPr lang="en-US" sz="2800" b="1" i="1" dirty="0">
                <a:latin typeface="+mj-lt"/>
              </a:rPr>
              <a:t>Q2: Going forward, should efforts be made to increase the use of amateur radio services in connection with the planning, testing and provision of emergency response and recovery communications?  </a:t>
            </a:r>
          </a:p>
          <a:p>
            <a:pPr marL="0" indent="0">
              <a:spcBef>
                <a:spcPts val="600"/>
              </a:spcBef>
              <a:spcAft>
                <a:spcPts val="600"/>
              </a:spcAft>
              <a:buNone/>
            </a:pPr>
            <a:r>
              <a:rPr lang="en-US" sz="2800" dirty="0">
                <a:latin typeface="+mj-lt"/>
              </a:rPr>
              <a:t>DHS A2: We ask the Commission to review those aspects of Part 97 of their rules relating to emergency communications, including operational and technical restrictions, which limit utilization of new technologies”.</a:t>
            </a:r>
          </a:p>
        </p:txBody>
      </p:sp>
      <p:sp>
        <p:nvSpPr>
          <p:cNvPr id="6" name="Slide Number Placeholder 3">
            <a:extLst>
              <a:ext uri="{FF2B5EF4-FFF2-40B4-BE49-F238E27FC236}">
                <a16:creationId xmlns:a16="http://schemas.microsoft.com/office/drawing/2014/main" id="{C65201B9-AA6A-4207-9A9D-815FDBBF8A89}"/>
              </a:ext>
            </a:extLst>
          </p:cNvPr>
          <p:cNvSpPr>
            <a:spLocks noGrp="1"/>
          </p:cNvSpPr>
          <p:nvPr>
            <p:ph type="sldNum" sz="quarter" idx="12"/>
          </p:nvPr>
        </p:nvSpPr>
        <p:spPr>
          <a:xfrm>
            <a:off x="6558280" y="6356350"/>
            <a:ext cx="2133600" cy="365125"/>
          </a:xfrm>
        </p:spPr>
        <p:txBody>
          <a:bodyPr/>
          <a:lstStyle/>
          <a:p>
            <a:fld id="{04491A0E-9709-48F1-990A-7D4E985AF29A}" type="slidenum">
              <a:rPr lang="en-US" smtClean="0"/>
              <a:pPr/>
              <a:t>31</a:t>
            </a:fld>
            <a:endParaRPr lang="en-US" dirty="0"/>
          </a:p>
        </p:txBody>
      </p:sp>
    </p:spTree>
    <p:extLst>
      <p:ext uri="{BB962C8B-B14F-4D97-AF65-F5344CB8AC3E}">
        <p14:creationId xmlns:p14="http://schemas.microsoft.com/office/powerpoint/2010/main" val="250553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7086600" cy="797524"/>
          </a:xfrm>
        </p:spPr>
        <p:txBody>
          <a:bodyPr>
            <a:normAutofit fontScale="90000"/>
          </a:bodyPr>
          <a:lstStyle/>
          <a:p>
            <a:r>
              <a:rPr lang="en-US" dirty="0">
                <a:solidFill>
                  <a:srgbClr val="FFFFFF"/>
                </a:solidFill>
              </a:rPr>
              <a:t>More About the Volunteer Role</a:t>
            </a:r>
          </a:p>
        </p:txBody>
      </p:sp>
      <p:sp>
        <p:nvSpPr>
          <p:cNvPr id="3" name="Content Placeholder 2"/>
          <p:cNvSpPr>
            <a:spLocks noGrp="1"/>
          </p:cNvSpPr>
          <p:nvPr>
            <p:ph idx="1"/>
          </p:nvPr>
        </p:nvSpPr>
        <p:spPr>
          <a:xfrm>
            <a:off x="142522" y="1375745"/>
            <a:ext cx="8858956" cy="1007868"/>
          </a:xfrm>
        </p:spPr>
        <p:txBody>
          <a:bodyPr>
            <a:noAutofit/>
          </a:bodyPr>
          <a:lstStyle/>
          <a:p>
            <a:pPr marL="0">
              <a:spcBef>
                <a:spcPts val="0"/>
              </a:spcBef>
              <a:spcAft>
                <a:spcPts val="600"/>
              </a:spcAft>
            </a:pPr>
            <a:r>
              <a:rPr lang="en-US" sz="2000" b="1" dirty="0"/>
              <a:t>For qualified volunteers with the needed </a:t>
            </a:r>
            <a:r>
              <a:rPr lang="en-US" sz="2000" b="1" i="1" dirty="0"/>
              <a:t>skill sets</a:t>
            </a:r>
            <a:r>
              <a:rPr lang="en-US" sz="2000" b="1" dirty="0"/>
              <a:t>, </a:t>
            </a:r>
            <a:r>
              <a:rPr lang="en-US" sz="2000" b="1" dirty="0">
                <a:latin typeface="+mj-lt"/>
              </a:rPr>
              <a:t>it’s </a:t>
            </a:r>
            <a:r>
              <a:rPr lang="en-US" sz="2000" b="1" i="1" dirty="0">
                <a:latin typeface="+mj-lt"/>
              </a:rPr>
              <a:t>all</a:t>
            </a:r>
            <a:r>
              <a:rPr lang="en-US" sz="2000" b="1" dirty="0">
                <a:latin typeface="+mj-lt"/>
              </a:rPr>
              <a:t> about </a:t>
            </a:r>
            <a:r>
              <a:rPr lang="en-US" sz="2000" b="1" u="sng" dirty="0">
                <a:latin typeface="+mj-lt"/>
              </a:rPr>
              <a:t>building </a:t>
            </a:r>
            <a:r>
              <a:rPr lang="en-US" sz="2000" b="1" i="1" u="sng" dirty="0">
                <a:latin typeface="+mj-lt"/>
              </a:rPr>
              <a:t>relationships</a:t>
            </a:r>
            <a:r>
              <a:rPr lang="en-US" sz="2000" i="1" dirty="0">
                <a:latin typeface="+mj-lt"/>
              </a:rPr>
              <a:t> </a:t>
            </a:r>
            <a:r>
              <a:rPr lang="en-US" sz="2000" b="1" dirty="0">
                <a:latin typeface="+mj-lt"/>
              </a:rPr>
              <a:t>with your nearby agencies, </a:t>
            </a:r>
            <a:r>
              <a:rPr lang="en-US" sz="2000" b="1" dirty="0"/>
              <a:t>and then following appropriate organizational management</a:t>
            </a:r>
            <a:r>
              <a:rPr lang="en-US" sz="2000" b="1" dirty="0">
                <a:latin typeface="+mj-lt"/>
              </a:rPr>
              <a:t>. </a:t>
            </a:r>
            <a:r>
              <a:rPr lang="en-US" sz="2000" b="1" dirty="0"/>
              <a:t>(the </a:t>
            </a:r>
            <a:r>
              <a:rPr lang="en-US" sz="2000" b="1" i="1" dirty="0"/>
              <a:t>“Golden Rule”</a:t>
            </a:r>
            <a:r>
              <a:rPr lang="en-US" sz="2000" b="1" dirty="0"/>
              <a:t>)</a:t>
            </a:r>
            <a:endParaRPr lang="en-US" sz="2000" b="1" dirty="0">
              <a:latin typeface="+mj-lt"/>
            </a:endParaRPr>
          </a:p>
          <a:p>
            <a:pPr marL="0">
              <a:spcBef>
                <a:spcPts val="0"/>
              </a:spcBef>
              <a:spcAft>
                <a:spcPts val="600"/>
              </a:spcAft>
            </a:pPr>
            <a:endParaRPr lang="en-US" sz="2000" dirty="0">
              <a:latin typeface="+mj-lt"/>
            </a:endParaRPr>
          </a:p>
        </p:txBody>
      </p:sp>
      <p:sp>
        <p:nvSpPr>
          <p:cNvPr id="4" name="Rectangle 3"/>
          <p:cNvSpPr/>
          <p:nvPr/>
        </p:nvSpPr>
        <p:spPr>
          <a:xfrm>
            <a:off x="327914" y="2461472"/>
            <a:ext cx="8488171" cy="4318105"/>
          </a:xfrm>
          <a:prstGeom prst="rect">
            <a:avLst/>
          </a:prstGeom>
        </p:spPr>
        <p:txBody>
          <a:bodyPr wrap="square">
            <a:spAutoFit/>
          </a:bodyPr>
          <a:lstStyle/>
          <a:p>
            <a:pPr>
              <a:lnSpc>
                <a:spcPct val="90000"/>
              </a:lnSpc>
              <a:spcBef>
                <a:spcPts val="1200"/>
              </a:spcBef>
              <a:spcAft>
                <a:spcPts val="1200"/>
              </a:spcAft>
            </a:pPr>
            <a:r>
              <a:rPr lang="ja-JP" altLang="en-US" sz="2800" b="1" dirty="0">
                <a:solidFill>
                  <a:srgbClr val="0070C0"/>
                </a:solidFill>
                <a:latin typeface="Calibri" charset="0"/>
              </a:rPr>
              <a:t>“</a:t>
            </a:r>
            <a:r>
              <a:rPr lang="en-US" altLang="ja-JP" sz="2400" b="1" dirty="0">
                <a:solidFill>
                  <a:srgbClr val="0070C0"/>
                </a:solidFill>
                <a:latin typeface="Calibri" charset="0"/>
              </a:rPr>
              <a:t>First of all, I'll state my premise for volunteer usage in the State EOC.  It is simply that anyone, regardless of affiliation, </a:t>
            </a:r>
            <a:r>
              <a:rPr lang="en-US" altLang="ja-JP" sz="2400" b="1" i="1" dirty="0">
                <a:solidFill>
                  <a:srgbClr val="0070C0"/>
                </a:solidFill>
                <a:latin typeface="Calibri" charset="0"/>
              </a:rPr>
              <a:t>professional or volunteer</a:t>
            </a:r>
            <a:r>
              <a:rPr lang="en-US" altLang="ja-JP" sz="2400" b="1" dirty="0">
                <a:solidFill>
                  <a:srgbClr val="0070C0"/>
                </a:solidFill>
                <a:latin typeface="Calibri" charset="0"/>
              </a:rPr>
              <a:t>, who works in the SEOC during an emergency, works for us. Their parent organization has no operational control once they set foot in the Ops center.  The parent organization has the responsibility to train and provide communications personnel to the agency.  That is where their job ends.  They are a </a:t>
            </a:r>
            <a:r>
              <a:rPr lang="en-US" altLang="ja-JP" sz="2400" b="1" i="1" dirty="0">
                <a:solidFill>
                  <a:srgbClr val="0070C0"/>
                </a:solidFill>
                <a:latin typeface="Calibri" charset="0"/>
              </a:rPr>
              <a:t>functional</a:t>
            </a:r>
            <a:r>
              <a:rPr lang="en-US" altLang="ja-JP" sz="2400" b="1" dirty="0">
                <a:solidFill>
                  <a:srgbClr val="0070C0"/>
                </a:solidFill>
                <a:latin typeface="Calibri" charset="0"/>
              </a:rPr>
              <a:t> unit, and </a:t>
            </a:r>
            <a:r>
              <a:rPr lang="en-US" altLang="ja-JP" sz="2400" b="1" i="1" dirty="0">
                <a:solidFill>
                  <a:srgbClr val="0070C0"/>
                </a:solidFill>
                <a:latin typeface="Calibri" charset="0"/>
              </a:rPr>
              <a:t>do not </a:t>
            </a:r>
            <a:r>
              <a:rPr lang="en-US" altLang="ja-JP" sz="2400" b="1" dirty="0">
                <a:solidFill>
                  <a:srgbClr val="0070C0"/>
                </a:solidFill>
                <a:latin typeface="Calibri" charset="0"/>
              </a:rPr>
              <a:t>command </a:t>
            </a:r>
            <a:r>
              <a:rPr lang="en-US" altLang="ja-JP" sz="2400" b="1" i="1" dirty="0">
                <a:solidFill>
                  <a:srgbClr val="0070C0"/>
                </a:solidFill>
                <a:latin typeface="Calibri" charset="0"/>
              </a:rPr>
              <a:t>operationally</a:t>
            </a:r>
            <a:r>
              <a:rPr lang="en-US" altLang="ja-JP" sz="2400" b="1" dirty="0">
                <a:solidFill>
                  <a:srgbClr val="0070C0"/>
                </a:solidFill>
                <a:latin typeface="Calibri" charset="0"/>
              </a:rPr>
              <a:t> in any manner. This avoids any ambiguity in the chain of command.”</a:t>
            </a:r>
            <a:endParaRPr lang="en-US" sz="1600" b="1" dirty="0">
              <a:solidFill>
                <a:srgbClr val="0070C0"/>
              </a:solidFill>
              <a:latin typeface="Calibri" charset="0"/>
            </a:endParaRPr>
          </a:p>
          <a:p>
            <a:pPr>
              <a:spcBef>
                <a:spcPts val="600"/>
              </a:spcBef>
              <a:spcAft>
                <a:spcPts val="600"/>
              </a:spcAft>
            </a:pPr>
            <a:r>
              <a:rPr lang="en-US" sz="2000" b="1" dirty="0">
                <a:solidFill>
                  <a:srgbClr val="0070C0"/>
                </a:solidFill>
                <a:latin typeface="Calibri" charset="0"/>
              </a:rPr>
              <a:t>Hank Koebler,  Chief, Operations (Ret),  Tennessee Emergency Management Agency </a:t>
            </a:r>
            <a:r>
              <a:rPr lang="en-US" sz="2000" b="1">
                <a:solidFill>
                  <a:srgbClr val="0070C0"/>
                </a:solidFill>
                <a:latin typeface="Calibri" charset="0"/>
              </a:rPr>
              <a:t>(Currently, </a:t>
            </a:r>
            <a:r>
              <a:rPr lang="en-US" sz="2000" b="1" dirty="0">
                <a:solidFill>
                  <a:srgbClr val="0070C0"/>
                </a:solidFill>
                <a:latin typeface="Calibri" charset="0"/>
              </a:rPr>
              <a:t>DHS/CISA COMU Instructor</a:t>
            </a:r>
            <a:r>
              <a:rPr lang="en-US" sz="2000" b="1">
                <a:solidFill>
                  <a:srgbClr val="0070C0"/>
                </a:solidFill>
                <a:latin typeface="Calibri" charset="0"/>
              </a:rPr>
              <a:t>/ICTAP SME)</a:t>
            </a:r>
            <a:endParaRPr lang="en-US" sz="1600" b="1" dirty="0">
              <a:solidFill>
                <a:srgbClr val="0070C0"/>
              </a:solidFill>
              <a:latin typeface="Calibri" charset="0"/>
            </a:endParaRPr>
          </a:p>
        </p:txBody>
      </p:sp>
      <p:sp>
        <p:nvSpPr>
          <p:cNvPr id="5" name="Slide Number Placeholder 3">
            <a:extLst>
              <a:ext uri="{FF2B5EF4-FFF2-40B4-BE49-F238E27FC236}">
                <a16:creationId xmlns:a16="http://schemas.microsoft.com/office/drawing/2014/main" id="{4CB1CC23-A5FA-455F-B098-DAFE86AD3B8B}"/>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32</a:t>
            </a:fld>
            <a:endParaRPr lang="en-US" dirty="0"/>
          </a:p>
        </p:txBody>
      </p:sp>
    </p:spTree>
    <p:extLst>
      <p:ext uri="{BB962C8B-B14F-4D97-AF65-F5344CB8AC3E}">
        <p14:creationId xmlns:p14="http://schemas.microsoft.com/office/powerpoint/2010/main" val="2810652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7086600" cy="797524"/>
          </a:xfrm>
        </p:spPr>
        <p:txBody>
          <a:bodyPr>
            <a:normAutofit fontScale="90000"/>
          </a:bodyPr>
          <a:lstStyle/>
          <a:p>
            <a:r>
              <a:rPr lang="en-US" dirty="0">
                <a:solidFill>
                  <a:srgbClr val="FFFFFF"/>
                </a:solidFill>
              </a:rPr>
              <a:t>More About the Volunteer Role</a:t>
            </a:r>
          </a:p>
        </p:txBody>
      </p:sp>
      <p:sp>
        <p:nvSpPr>
          <p:cNvPr id="3" name="Content Placeholder 2"/>
          <p:cNvSpPr>
            <a:spLocks noGrp="1"/>
          </p:cNvSpPr>
          <p:nvPr>
            <p:ph idx="1"/>
          </p:nvPr>
        </p:nvSpPr>
        <p:spPr>
          <a:xfrm>
            <a:off x="381000" y="2073874"/>
            <a:ext cx="8153400" cy="3641126"/>
          </a:xfrm>
        </p:spPr>
        <p:txBody>
          <a:bodyPr>
            <a:noAutofit/>
          </a:bodyPr>
          <a:lstStyle/>
          <a:p>
            <a:pPr marL="0" indent="0">
              <a:spcBef>
                <a:spcPts val="0"/>
              </a:spcBef>
              <a:spcAft>
                <a:spcPts val="600"/>
              </a:spcAft>
              <a:buNone/>
            </a:pPr>
            <a:r>
              <a:rPr lang="en-US" sz="2600" b="1" dirty="0">
                <a:latin typeface="+mj-lt"/>
              </a:rPr>
              <a:t>Mike Harris, Communications Manager for TEMA, adds this: </a:t>
            </a:r>
            <a:endParaRPr lang="en-US" dirty="0">
              <a:latin typeface="+mj-lt"/>
            </a:endParaRPr>
          </a:p>
          <a:p>
            <a:pPr marL="0" indent="0">
              <a:spcBef>
                <a:spcPts val="0"/>
              </a:spcBef>
              <a:spcAft>
                <a:spcPts val="600"/>
              </a:spcAft>
              <a:buNone/>
            </a:pPr>
            <a:r>
              <a:rPr lang="en-US" dirty="0">
                <a:latin typeface="+mj-lt"/>
              </a:rPr>
              <a:t>“Please leave your Ham badges, Ham T-Shirts, Ham volunteer organizational hierarchy, and Ham jargon at the door, </a:t>
            </a:r>
            <a:r>
              <a:rPr lang="en-US" i="1" dirty="0">
                <a:latin typeface="+mj-lt"/>
              </a:rPr>
              <a:t>and enter with your current skill sets, and a willingness to listen and learn.”</a:t>
            </a:r>
          </a:p>
        </p:txBody>
      </p:sp>
      <p:sp>
        <p:nvSpPr>
          <p:cNvPr id="6" name="Slide Number Placeholder 3">
            <a:extLst>
              <a:ext uri="{FF2B5EF4-FFF2-40B4-BE49-F238E27FC236}">
                <a16:creationId xmlns:a16="http://schemas.microsoft.com/office/drawing/2014/main" id="{6237E095-DB6A-4C26-BAC3-34AFAB44C028}"/>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33</a:t>
            </a:fld>
            <a:endParaRPr lang="en-US" dirty="0"/>
          </a:p>
        </p:txBody>
      </p:sp>
    </p:spTree>
    <p:extLst>
      <p:ext uri="{BB962C8B-B14F-4D97-AF65-F5344CB8AC3E}">
        <p14:creationId xmlns:p14="http://schemas.microsoft.com/office/powerpoint/2010/main" val="278478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58F4-4175-B948-B2DF-31EBB20CD9AC}"/>
              </a:ext>
            </a:extLst>
          </p:cNvPr>
          <p:cNvSpPr>
            <a:spLocks noGrp="1"/>
          </p:cNvSpPr>
          <p:nvPr>
            <p:ph type="title"/>
          </p:nvPr>
        </p:nvSpPr>
        <p:spPr>
          <a:xfrm>
            <a:off x="1752600" y="227013"/>
            <a:ext cx="6934200" cy="1143000"/>
          </a:xfrm>
        </p:spPr>
        <p:txBody>
          <a:bodyPr/>
          <a:lstStyle/>
          <a:p>
            <a:r>
              <a:rPr lang="en-US" sz="3200" dirty="0">
                <a:solidFill>
                  <a:schemeClr val="bg1"/>
                </a:solidFill>
              </a:rPr>
              <a:t>SHARES Services: Summary</a:t>
            </a:r>
          </a:p>
        </p:txBody>
      </p:sp>
      <p:sp>
        <p:nvSpPr>
          <p:cNvPr id="3" name="Content Placeholder 2">
            <a:extLst>
              <a:ext uri="{FF2B5EF4-FFF2-40B4-BE49-F238E27FC236}">
                <a16:creationId xmlns:a16="http://schemas.microsoft.com/office/drawing/2014/main" id="{BBEA18A3-5F0B-614C-9B30-8E68CFE6AC5B}"/>
              </a:ext>
            </a:extLst>
          </p:cNvPr>
          <p:cNvSpPr>
            <a:spLocks noGrp="1"/>
          </p:cNvSpPr>
          <p:nvPr>
            <p:ph idx="1"/>
          </p:nvPr>
        </p:nvSpPr>
        <p:spPr>
          <a:xfrm>
            <a:off x="457200" y="1600200"/>
            <a:ext cx="8229600" cy="5030787"/>
          </a:xfrm>
        </p:spPr>
        <p:txBody>
          <a:bodyPr/>
          <a:lstStyle/>
          <a:p>
            <a:r>
              <a:rPr lang="en-US" dirty="0"/>
              <a:t>Scheduled weekly SSB voice / digital Nets.</a:t>
            </a:r>
          </a:p>
          <a:p>
            <a:r>
              <a:rPr lang="en-US" dirty="0"/>
              <a:t>ALE (voice) Nets, CUSEC net</a:t>
            </a:r>
          </a:p>
          <a:p>
            <a:r>
              <a:rPr lang="en-US" dirty="0"/>
              <a:t>The DHS Winlink Hybrid Radio Email Network</a:t>
            </a:r>
          </a:p>
          <a:p>
            <a:r>
              <a:rPr lang="en-US" dirty="0"/>
              <a:t>HF Alerting / LF Alerting</a:t>
            </a:r>
          </a:p>
          <a:p>
            <a:r>
              <a:rPr lang="en-US" dirty="0"/>
              <a:t>Collaboration (various working groups) Monthly, by Webinar</a:t>
            </a:r>
          </a:p>
          <a:p>
            <a:pPr lvl="1"/>
            <a:r>
              <a:rPr lang="en-US" dirty="0"/>
              <a:t>Interoperability working group (IWG)</a:t>
            </a:r>
          </a:p>
          <a:p>
            <a:pPr lvl="1"/>
            <a:r>
              <a:rPr lang="en-US" dirty="0"/>
              <a:t>Combined Programs working groups (CWG)</a:t>
            </a:r>
          </a:p>
          <a:p>
            <a:pPr lvl="1"/>
            <a:r>
              <a:rPr lang="en-US" dirty="0"/>
              <a:t>Winlink RMS SYSOPS working group </a:t>
            </a:r>
          </a:p>
          <a:p>
            <a:pPr lvl="1"/>
            <a:endParaRPr lang="en-US" dirty="0"/>
          </a:p>
        </p:txBody>
      </p:sp>
      <p:sp>
        <p:nvSpPr>
          <p:cNvPr id="5" name="Slide Number Placeholder 4">
            <a:extLst>
              <a:ext uri="{FF2B5EF4-FFF2-40B4-BE49-F238E27FC236}">
                <a16:creationId xmlns:a16="http://schemas.microsoft.com/office/drawing/2014/main" id="{131C69E1-AE97-A64E-A85C-CF59ED09C114}"/>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34</a:t>
            </a:fld>
            <a:endParaRPr lang="en-US" dirty="0">
              <a:solidFill>
                <a:prstClr val="black">
                  <a:tint val="75000"/>
                </a:prstClr>
              </a:solidFill>
            </a:endParaRPr>
          </a:p>
        </p:txBody>
      </p:sp>
    </p:spTree>
    <p:extLst>
      <p:ext uri="{BB962C8B-B14F-4D97-AF65-F5344CB8AC3E}">
        <p14:creationId xmlns:p14="http://schemas.microsoft.com/office/powerpoint/2010/main" val="1150281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BD8A046-8169-410B-9EEE-964930FF4CF8}"/>
              </a:ext>
            </a:extLst>
          </p:cNvPr>
          <p:cNvGraphicFramePr>
            <a:graphicFrameLocks noGrp="1"/>
          </p:cNvGraphicFramePr>
          <p:nvPr/>
        </p:nvGraphicFramePr>
        <p:xfrm>
          <a:off x="381000" y="4552950"/>
          <a:ext cx="8382000" cy="22504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370840">
                <a:tc gridSpan="2">
                  <a:txBody>
                    <a:bodyPr/>
                    <a:lstStyle/>
                    <a:p>
                      <a:pPr algn="ctr"/>
                      <a:r>
                        <a:rPr lang="en-US" sz="2000" dirty="0">
                          <a:ln>
                            <a:noFill/>
                          </a:ln>
                          <a:solidFill>
                            <a:schemeClr val="tx1"/>
                          </a:solidFill>
                          <a:latin typeface="Times New Roman" panose="02020603050405020304" pitchFamily="18" charset="0"/>
                          <a:cs typeface="Times New Roman" panose="02020603050405020304" pitchFamily="18" charset="0"/>
                        </a:rPr>
                        <a:t>Other Weekly Radio Tests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CUSEC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a:noFill/>
                          </a:ln>
                          <a:solidFill>
                            <a:schemeClr val="dk1"/>
                          </a:solidFill>
                          <a:latin typeface="Times New Roman" panose="02020603050405020304" pitchFamily="18" charset="0"/>
                          <a:ea typeface="+mn-ea"/>
                          <a:cs typeface="Times New Roman" panose="02020603050405020304" pitchFamily="18" charset="0"/>
                        </a:rPr>
                        <a:t>Tuesday 1400-1440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North Region – Evening – Voice &amp;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Daily 1900-2000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California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Tuesday 1600-1700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SHARES West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1300-1330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Automatic Link establishment (ALE)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Continuous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9554115"/>
                  </a:ext>
                </a:extLst>
              </a:tr>
            </a:tbl>
          </a:graphicData>
        </a:graphic>
      </p:graphicFrame>
      <p:sp>
        <p:nvSpPr>
          <p:cNvPr id="2" name="Title 1"/>
          <p:cNvSpPr>
            <a:spLocks noGrp="1"/>
          </p:cNvSpPr>
          <p:nvPr>
            <p:ph type="title"/>
          </p:nvPr>
        </p:nvSpPr>
        <p:spPr>
          <a:xfrm>
            <a:off x="1371600" y="249696"/>
            <a:ext cx="7772400" cy="1143000"/>
          </a:xfrm>
        </p:spPr>
        <p:txBody>
          <a:bodyPr/>
          <a:lstStyle/>
          <a:p>
            <a:r>
              <a:rPr lang="en-US"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Voice Nets (Agencies &amp; their volunteers)</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240372"/>
            <a:ext cx="8763000" cy="5481103"/>
          </a:xfrm>
        </p:spPr>
        <p:txBody>
          <a:bodyPr>
            <a:normAutofit/>
          </a:bodyPr>
          <a:lstStyle/>
          <a:p>
            <a:endParaRPr lang="en-US" sz="3600"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r>
              <a:rPr lang="en-US" dirty="0">
                <a:solidFill>
                  <a:srgbClr val="000000"/>
                </a:solidFill>
                <a:latin typeface="Times New Roman" panose="02020603050405020304" pitchFamily="18" charset="0"/>
              </a:rPr>
              <a:t>                                      </a:t>
            </a: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0" indent="0">
              <a:buNone/>
            </a:pPr>
            <a:endParaRPr lang="en-US" dirty="0">
              <a:solidFill>
                <a:srgbClr val="000000"/>
              </a:solidFill>
              <a:latin typeface="Times New Roman" panose="02020603050405020304" pitchFamily="18" charset="0"/>
            </a:endParaRPr>
          </a:p>
          <a:p>
            <a:pPr marL="400050" lvl="1" indent="0">
              <a:buNone/>
            </a:pPr>
            <a:endParaRPr lang="en-US" sz="6400" b="1" dirty="0">
              <a:solidFill>
                <a:srgbClr val="000000"/>
              </a:solidFill>
              <a:latin typeface="Times New Roman" panose="02020603050405020304" pitchFamily="18" charset="0"/>
            </a:endParaRPr>
          </a:p>
          <a:p>
            <a:pPr marL="400050" lvl="1" indent="0">
              <a:buNone/>
            </a:pPr>
            <a:endParaRPr lang="en-US" sz="6400" b="1" dirty="0">
              <a:solidFill>
                <a:srgbClr val="000000"/>
              </a:solidFill>
              <a:latin typeface="Times New Roman" panose="02020603050405020304" pitchFamily="18" charset="0"/>
            </a:endParaRPr>
          </a:p>
          <a:p>
            <a:pPr marL="400050" lvl="1" indent="0">
              <a:buNone/>
            </a:pPr>
            <a:endParaRPr lang="en-US" sz="3900" dirty="0">
              <a:solidFill>
                <a:srgbClr val="000000"/>
              </a:solidFill>
              <a:latin typeface="Times New Roman" panose="02020603050405020304" pitchFamily="18" charset="0"/>
            </a:endParaRPr>
          </a:p>
          <a:p>
            <a:pPr marL="400050" lvl="1" indent="0">
              <a:buNone/>
            </a:pPr>
            <a:endParaRPr lang="en-US" sz="7200" dirty="0">
              <a:solidFill>
                <a:srgbClr val="000000"/>
              </a:solidFill>
              <a:latin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858000" y="6356350"/>
            <a:ext cx="2133600" cy="365125"/>
          </a:xfrm>
        </p:spPr>
        <p:txBody>
          <a:bodyPr/>
          <a:lstStyle/>
          <a:p>
            <a:fld id="{04491A0E-9709-48F1-990A-7D4E985AF29A}" type="slidenum">
              <a:rPr lang="en-US" smtClean="0"/>
              <a:t>35</a:t>
            </a:fld>
            <a:endParaRPr lang="en-US" dirty="0"/>
          </a:p>
        </p:txBody>
      </p:sp>
      <p:graphicFrame>
        <p:nvGraphicFramePr>
          <p:cNvPr id="5" name="Table 4"/>
          <p:cNvGraphicFramePr>
            <a:graphicFrameLocks noGrp="1"/>
          </p:cNvGraphicFramePr>
          <p:nvPr/>
        </p:nvGraphicFramePr>
        <p:xfrm>
          <a:off x="381000" y="1485900"/>
          <a:ext cx="8382000" cy="299212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370840">
                <a:tc gridSpan="2">
                  <a:txBody>
                    <a:bodyPr/>
                    <a:lstStyle/>
                    <a:p>
                      <a:pPr algn="ctr"/>
                      <a:r>
                        <a:rPr lang="en-US" sz="2000" dirty="0">
                          <a:ln>
                            <a:noFill/>
                          </a:ln>
                          <a:solidFill>
                            <a:schemeClr val="tx1"/>
                          </a:solidFill>
                          <a:latin typeface="Times New Roman" panose="02020603050405020304" pitchFamily="18" charset="0"/>
                          <a:cs typeface="Times New Roman" panose="02020603050405020304" pitchFamily="18" charset="0"/>
                        </a:rPr>
                        <a:t>Weekly Radio “Tests,” Every Wednesday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National 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a:noFill/>
                          </a:ln>
                          <a:solidFill>
                            <a:schemeClr val="dk1"/>
                          </a:solidFill>
                          <a:latin typeface="Times New Roman" panose="02020603050405020304" pitchFamily="18" charset="0"/>
                          <a:ea typeface="+mn-ea"/>
                          <a:cs typeface="Times New Roman" panose="02020603050405020304" pitchFamily="18" charset="0"/>
                        </a:rPr>
                        <a:t>1100-1300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Southeast Region 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1100-1200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All Other SHARES Regions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1200-1300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SHARES West (Pacific &amp; Western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1300-1330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CW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1200-1230 EST / 1300-1330 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785412"/>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Northeast Region -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1900-2000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277107"/>
                  </a:ext>
                </a:extLst>
              </a:tr>
              <a:tr h="370840">
                <a:tc>
                  <a:txBody>
                    <a:bodyPr/>
                    <a:lstStyle/>
                    <a:p>
                      <a:pPr algn="r"/>
                      <a:r>
                        <a:rPr lang="en-US" sz="1600" dirty="0">
                          <a:ln>
                            <a:noFill/>
                          </a:ln>
                          <a:latin typeface="Times New Roman" panose="02020603050405020304" pitchFamily="18" charset="0"/>
                          <a:cs typeface="Times New Roman" panose="02020603050405020304" pitchFamily="18" charset="0"/>
                        </a:rPr>
                        <a:t>Idaho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n>
                            <a:noFill/>
                          </a:ln>
                          <a:latin typeface="Times New Roman" panose="02020603050405020304" pitchFamily="18" charset="0"/>
                          <a:cs typeface="Times New Roman" panose="02020603050405020304" pitchFamily="18" charset="0"/>
                        </a:rPr>
                        <a:t>1115-1145 EST/EDT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995217"/>
                  </a:ext>
                </a:extLst>
              </a:tr>
            </a:tbl>
          </a:graphicData>
        </a:graphic>
      </p:graphicFrame>
    </p:spTree>
    <p:extLst>
      <p:ext uri="{BB962C8B-B14F-4D97-AF65-F5344CB8AC3E}">
        <p14:creationId xmlns:p14="http://schemas.microsoft.com/office/powerpoint/2010/main" val="1085117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4114800" cy="1143000"/>
          </a:xfrm>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SHARES ALE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4491A0E-9709-48F1-990A-7D4E985AF29A}" type="slidenum">
              <a:rPr lang="en-US" smtClean="0"/>
              <a:t>36</a:t>
            </a:fld>
            <a:endParaRPr lang="en-US" dirty="0"/>
          </a:p>
        </p:txBody>
      </p:sp>
      <p:pic>
        <p:nvPicPr>
          <p:cNvPr id="6" name="Picture 5">
            <a:extLst>
              <a:ext uri="{FF2B5EF4-FFF2-40B4-BE49-F238E27FC236}">
                <a16:creationId xmlns:a16="http://schemas.microsoft.com/office/drawing/2014/main" id="{4D1BBC8D-1A0B-CA4C-B59E-06F8E9B28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89416"/>
            <a:ext cx="8229600" cy="5530580"/>
          </a:xfrm>
          <a:prstGeom prst="rect">
            <a:avLst/>
          </a:prstGeom>
        </p:spPr>
      </p:pic>
      <p:sp>
        <p:nvSpPr>
          <p:cNvPr id="3" name="Rectangle 2">
            <a:extLst>
              <a:ext uri="{FF2B5EF4-FFF2-40B4-BE49-F238E27FC236}">
                <a16:creationId xmlns:a16="http://schemas.microsoft.com/office/drawing/2014/main" id="{D9D9F068-A78B-8747-977B-9834946D5D6C}"/>
              </a:ext>
            </a:extLst>
          </p:cNvPr>
          <p:cNvSpPr/>
          <p:nvPr/>
        </p:nvSpPr>
        <p:spPr>
          <a:xfrm>
            <a:off x="1219200" y="2070751"/>
            <a:ext cx="1295400"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t>
            </a:r>
          </a:p>
        </p:txBody>
      </p:sp>
    </p:spTree>
    <p:extLst>
      <p:ext uri="{BB962C8B-B14F-4D97-AF65-F5344CB8AC3E}">
        <p14:creationId xmlns:p14="http://schemas.microsoft.com/office/powerpoint/2010/main" val="3444253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B603-BF03-7943-ACF8-B8B2037C7A7F}"/>
              </a:ext>
            </a:extLst>
          </p:cNvPr>
          <p:cNvSpPr>
            <a:spLocks noGrp="1"/>
          </p:cNvSpPr>
          <p:nvPr>
            <p:ph type="title"/>
          </p:nvPr>
        </p:nvSpPr>
        <p:spPr>
          <a:xfrm>
            <a:off x="1524000" y="274638"/>
            <a:ext cx="7467600" cy="1143000"/>
          </a:xfrm>
        </p:spPr>
        <p:txBody>
          <a:bodyPr/>
          <a:lstStyle/>
          <a:p>
            <a:r>
              <a:rPr lang="en-US" dirty="0">
                <a:solidFill>
                  <a:schemeClr val="bg1"/>
                </a:solidFill>
              </a:rPr>
              <a:t>Example: SHARES Winlink</a:t>
            </a:r>
          </a:p>
        </p:txBody>
      </p:sp>
      <p:sp>
        <p:nvSpPr>
          <p:cNvPr id="3" name="Content Placeholder 2">
            <a:extLst>
              <a:ext uri="{FF2B5EF4-FFF2-40B4-BE49-F238E27FC236}">
                <a16:creationId xmlns:a16="http://schemas.microsoft.com/office/drawing/2014/main" id="{A4DECD05-F91F-9647-8659-A703444E4D68}"/>
              </a:ext>
            </a:extLst>
          </p:cNvPr>
          <p:cNvSpPr>
            <a:spLocks noGrp="1"/>
          </p:cNvSpPr>
          <p:nvPr>
            <p:ph idx="1"/>
          </p:nvPr>
        </p:nvSpPr>
        <p:spPr>
          <a:xfrm>
            <a:off x="448733" y="1508919"/>
            <a:ext cx="8229600" cy="5212556"/>
          </a:xfrm>
        </p:spPr>
        <p:txBody>
          <a:bodyPr/>
          <a:lstStyle/>
          <a:p>
            <a:r>
              <a:rPr lang="en-US" sz="2800" dirty="0"/>
              <a:t>A true </a:t>
            </a:r>
            <a:r>
              <a:rPr lang="en-US" sz="2800" u="sng" dirty="0"/>
              <a:t>Hybrid</a:t>
            </a:r>
            <a:r>
              <a:rPr lang="en-US" sz="2800" dirty="0"/>
              <a:t> Network</a:t>
            </a:r>
          </a:p>
          <a:p>
            <a:pPr lvl="1">
              <a:spcAft>
                <a:spcPts val="600"/>
              </a:spcAft>
            </a:pPr>
            <a:r>
              <a:rPr lang="en-US" sz="2400" dirty="0"/>
              <a:t>DHS “normal” Winlink hosts over 95 RMS Gateways that receive traffic from end-users  (growing rapidly)</a:t>
            </a:r>
          </a:p>
          <a:p>
            <a:pPr lvl="1">
              <a:spcAft>
                <a:spcPts val="600"/>
              </a:spcAft>
            </a:pPr>
            <a:r>
              <a:rPr lang="en-US" sz="2400" dirty="0"/>
              <a:t>Standard Winlink bridging to the Internet with RF.</a:t>
            </a:r>
          </a:p>
          <a:p>
            <a:pPr lvl="1">
              <a:spcAft>
                <a:spcPts val="600"/>
              </a:spcAft>
            </a:pPr>
            <a:r>
              <a:rPr lang="en-US" sz="2400" dirty="0"/>
              <a:t>Unique “Radio Only” without the use of the Internet</a:t>
            </a:r>
          </a:p>
          <a:p>
            <a:pPr lvl="1">
              <a:spcAft>
                <a:spcPts val="600"/>
              </a:spcAft>
            </a:pPr>
            <a:r>
              <a:rPr lang="en-US" sz="2400" dirty="0"/>
              <a:t>Each RMS scans five channels every 16 seconds.</a:t>
            </a:r>
          </a:p>
          <a:p>
            <a:pPr lvl="2">
              <a:spcAft>
                <a:spcPts val="600"/>
              </a:spcAft>
            </a:pPr>
            <a:r>
              <a:rPr lang="en-US" dirty="0"/>
              <a:t>Up 24x7 with fault notification for down time</a:t>
            </a:r>
            <a:r>
              <a:rPr lang="en-US" sz="2000" dirty="0"/>
              <a:t>.</a:t>
            </a:r>
          </a:p>
          <a:p>
            <a:pPr lvl="1">
              <a:spcAft>
                <a:spcPts val="600"/>
              </a:spcAft>
            </a:pPr>
            <a:r>
              <a:rPr lang="en-US" sz="2400" dirty="0"/>
              <a:t>(Mostly) Volunteer resources (HAMS) provide no-cost maintenance for agencies with Winlink systems.</a:t>
            </a:r>
          </a:p>
          <a:p>
            <a:pPr lvl="1">
              <a:spcAft>
                <a:spcPts val="600"/>
              </a:spcAft>
            </a:pPr>
            <a:r>
              <a:rPr lang="en-US" sz="2400" dirty="0"/>
              <a:t>Available to any SHARES member and their designated volunteers 24 x 7 x 365. </a:t>
            </a:r>
          </a:p>
          <a:p>
            <a:pPr marL="457200" lvl="1" indent="0">
              <a:buNone/>
            </a:pPr>
            <a:endParaRPr lang="en-US" dirty="0"/>
          </a:p>
        </p:txBody>
      </p:sp>
      <p:sp>
        <p:nvSpPr>
          <p:cNvPr id="5" name="Slide Number Placeholder 4">
            <a:extLst>
              <a:ext uri="{FF2B5EF4-FFF2-40B4-BE49-F238E27FC236}">
                <a16:creationId xmlns:a16="http://schemas.microsoft.com/office/drawing/2014/main" id="{A0AE90B4-B722-334C-AA9B-C44DB4FDA37F}"/>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37</a:t>
            </a:fld>
            <a:endParaRPr lang="en-US" dirty="0">
              <a:solidFill>
                <a:prstClr val="black">
                  <a:tint val="75000"/>
                </a:prstClr>
              </a:solidFill>
            </a:endParaRPr>
          </a:p>
        </p:txBody>
      </p:sp>
    </p:spTree>
    <p:extLst>
      <p:ext uri="{BB962C8B-B14F-4D97-AF65-F5344CB8AC3E}">
        <p14:creationId xmlns:p14="http://schemas.microsoft.com/office/powerpoint/2010/main" val="2383259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6356"/>
            <a:ext cx="6705600" cy="990600"/>
          </a:xfrm>
        </p:spPr>
        <p:txBody>
          <a:bodyPr>
            <a:noAutofit/>
          </a:bodyPr>
          <a:lstStyle/>
          <a:p>
            <a:r>
              <a:rPr lang="en-US" sz="3600" dirty="0">
                <a:solidFill>
                  <a:schemeClr val="bg1"/>
                </a:solidFill>
                <a:latin typeface="Times New Roman" panose="02020603050405020304" pitchFamily="18" charset="0"/>
                <a:cs typeface="Times New Roman" panose="02020603050405020304" pitchFamily="18" charset="0"/>
              </a:rPr>
              <a:t>SHARES Winlink RMS Gateways</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4491A0E-9709-48F1-990A-7D4E985AF29A}" type="slidenum">
              <a:rPr lang="en-US" smtClean="0"/>
              <a:t>38</a:t>
            </a:fld>
            <a:endParaRPr lang="en-US" dirty="0"/>
          </a:p>
        </p:txBody>
      </p:sp>
      <p:pic>
        <p:nvPicPr>
          <p:cNvPr id="5" name="Picture 4">
            <a:extLst>
              <a:ext uri="{FF2B5EF4-FFF2-40B4-BE49-F238E27FC236}">
                <a16:creationId xmlns:a16="http://schemas.microsoft.com/office/drawing/2014/main" id="{CB8C702E-4F81-F649-912B-E3F33FA14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36" y="1429103"/>
            <a:ext cx="7061164" cy="5426075"/>
          </a:xfrm>
          <a:prstGeom prst="rect">
            <a:avLst/>
          </a:prstGeom>
        </p:spPr>
      </p:pic>
      <p:sp>
        <p:nvSpPr>
          <p:cNvPr id="13" name="TextBox 12">
            <a:extLst>
              <a:ext uri="{FF2B5EF4-FFF2-40B4-BE49-F238E27FC236}">
                <a16:creationId xmlns:a16="http://schemas.microsoft.com/office/drawing/2014/main" id="{9978B70F-55B0-E045-B124-5F9A4D3E8116}"/>
              </a:ext>
            </a:extLst>
          </p:cNvPr>
          <p:cNvSpPr txBox="1"/>
          <p:nvPr/>
        </p:nvSpPr>
        <p:spPr>
          <a:xfrm>
            <a:off x="7316314" y="5821301"/>
            <a:ext cx="1066801" cy="461665"/>
          </a:xfrm>
          <a:prstGeom prst="rect">
            <a:avLst/>
          </a:prstGeom>
          <a:noFill/>
        </p:spPr>
        <p:txBody>
          <a:bodyPr wrap="square" rtlCol="0">
            <a:spAutoFit/>
          </a:bodyPr>
          <a:lstStyle/>
          <a:p>
            <a:r>
              <a:rPr lang="en-US" sz="1200" dirty="0"/>
              <a:t>PR: 2 RMS Gateways</a:t>
            </a:r>
          </a:p>
        </p:txBody>
      </p:sp>
      <p:sp>
        <p:nvSpPr>
          <p:cNvPr id="17" name="TextBox 16">
            <a:extLst>
              <a:ext uri="{FF2B5EF4-FFF2-40B4-BE49-F238E27FC236}">
                <a16:creationId xmlns:a16="http://schemas.microsoft.com/office/drawing/2014/main" id="{9B155307-C8D9-5344-8A1D-6D8634AA6E00}"/>
              </a:ext>
            </a:extLst>
          </p:cNvPr>
          <p:cNvSpPr txBox="1"/>
          <p:nvPr/>
        </p:nvSpPr>
        <p:spPr>
          <a:xfrm>
            <a:off x="1066800" y="5590468"/>
            <a:ext cx="1066801" cy="461665"/>
          </a:xfrm>
          <a:prstGeom prst="rect">
            <a:avLst/>
          </a:prstGeom>
          <a:noFill/>
        </p:spPr>
        <p:txBody>
          <a:bodyPr wrap="square" rtlCol="0">
            <a:spAutoFit/>
          </a:bodyPr>
          <a:lstStyle/>
          <a:p>
            <a:r>
              <a:rPr lang="en-US" sz="1200" dirty="0"/>
              <a:t>HI: 2 RMS Gateways</a:t>
            </a:r>
          </a:p>
        </p:txBody>
      </p:sp>
      <p:sp>
        <p:nvSpPr>
          <p:cNvPr id="19" name="TextBox 18">
            <a:extLst>
              <a:ext uri="{FF2B5EF4-FFF2-40B4-BE49-F238E27FC236}">
                <a16:creationId xmlns:a16="http://schemas.microsoft.com/office/drawing/2014/main" id="{D5F3DFEC-4655-1149-8870-D6926B8CD92D}"/>
              </a:ext>
            </a:extLst>
          </p:cNvPr>
          <p:cNvSpPr txBox="1"/>
          <p:nvPr/>
        </p:nvSpPr>
        <p:spPr>
          <a:xfrm>
            <a:off x="1512746" y="4459461"/>
            <a:ext cx="889411" cy="461665"/>
          </a:xfrm>
          <a:prstGeom prst="rect">
            <a:avLst/>
          </a:prstGeom>
          <a:noFill/>
        </p:spPr>
        <p:txBody>
          <a:bodyPr wrap="none" rtlCol="0">
            <a:spAutoFit/>
          </a:bodyPr>
          <a:lstStyle/>
          <a:p>
            <a:r>
              <a:rPr lang="en-US" sz="1200" dirty="0"/>
              <a:t>FSM 1 RMS</a:t>
            </a:r>
          </a:p>
          <a:p>
            <a:r>
              <a:rPr lang="en-US" sz="1200" dirty="0"/>
              <a:t>Gateway</a:t>
            </a:r>
            <a:endParaRPr lang="en-US" dirty="0"/>
          </a:p>
        </p:txBody>
      </p:sp>
      <p:sp>
        <p:nvSpPr>
          <p:cNvPr id="20" name="Left Arrow 19">
            <a:extLst>
              <a:ext uri="{FF2B5EF4-FFF2-40B4-BE49-F238E27FC236}">
                <a16:creationId xmlns:a16="http://schemas.microsoft.com/office/drawing/2014/main" id="{5BB7265B-978A-BA41-8D27-CEC409BA1DE4}"/>
              </a:ext>
            </a:extLst>
          </p:cNvPr>
          <p:cNvSpPr/>
          <p:nvPr/>
        </p:nvSpPr>
        <p:spPr>
          <a:xfrm>
            <a:off x="1060952" y="4588230"/>
            <a:ext cx="471310" cy="2041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422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9DBD-7E0D-094D-B3FD-BAB6BB2C194F}"/>
              </a:ext>
            </a:extLst>
          </p:cNvPr>
          <p:cNvSpPr>
            <a:spLocks noGrp="1"/>
          </p:cNvSpPr>
          <p:nvPr>
            <p:ph type="title"/>
          </p:nvPr>
        </p:nvSpPr>
        <p:spPr>
          <a:xfrm>
            <a:off x="2057400" y="139347"/>
            <a:ext cx="6629400" cy="1143000"/>
          </a:xfrm>
        </p:spPr>
        <p:txBody>
          <a:bodyPr/>
          <a:lstStyle/>
          <a:p>
            <a:r>
              <a:rPr lang="en-US" sz="4000" dirty="0">
                <a:solidFill>
                  <a:schemeClr val="bg1"/>
                </a:solidFill>
              </a:rPr>
              <a:t>Tendency to take out an RMS</a:t>
            </a:r>
          </a:p>
        </p:txBody>
      </p:sp>
      <p:sp>
        <p:nvSpPr>
          <p:cNvPr id="3" name="Content Placeholder 2">
            <a:extLst>
              <a:ext uri="{FF2B5EF4-FFF2-40B4-BE49-F238E27FC236}">
                <a16:creationId xmlns:a16="http://schemas.microsoft.com/office/drawing/2014/main" id="{0A282BF0-9842-DD43-87C7-DF45B652A2E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9494C91-94DB-794E-85E1-B28FAAA46C6A}"/>
              </a:ext>
            </a:extLst>
          </p:cNvPr>
          <p:cNvSpPr>
            <a:spLocks noGrp="1"/>
          </p:cNvSpPr>
          <p:nvPr>
            <p:ph type="dt" sz="half" idx="10"/>
          </p:nvPr>
        </p:nvSpPr>
        <p:spPr/>
        <p:txBody>
          <a:bodyPr/>
          <a:lstStyle/>
          <a:p>
            <a:pPr>
              <a:defRPr/>
            </a:pPr>
            <a:r>
              <a:rPr lang="en-US">
                <a:solidFill>
                  <a:prstClr val="black">
                    <a:tint val="75000"/>
                  </a:prstClr>
                </a:solidFill>
              </a:rPr>
              <a:t>17 Feb 2015 – Kevin Briggs</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1FB78F9A-DE19-0342-9361-8FC99581A0E2}"/>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39</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0D9A11B2-F341-444C-BB64-45837B9C4D9C}"/>
              </a:ext>
            </a:extLst>
          </p:cNvPr>
          <p:cNvPicPr>
            <a:picLocks noChangeAspect="1"/>
          </p:cNvPicPr>
          <p:nvPr/>
        </p:nvPicPr>
        <p:blipFill>
          <a:blip r:embed="rId2"/>
          <a:stretch>
            <a:fillRect/>
          </a:stretch>
        </p:blipFill>
        <p:spPr>
          <a:xfrm>
            <a:off x="508000" y="1906764"/>
            <a:ext cx="8128000" cy="4572000"/>
          </a:xfrm>
          <a:prstGeom prst="rect">
            <a:avLst/>
          </a:prstGeom>
        </p:spPr>
      </p:pic>
    </p:spTree>
    <p:extLst>
      <p:ext uri="{BB962C8B-B14F-4D97-AF65-F5344CB8AC3E}">
        <p14:creationId xmlns:p14="http://schemas.microsoft.com/office/powerpoint/2010/main" val="152371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2209781" y="-2092"/>
            <a:ext cx="6665618" cy="1044789"/>
          </a:xfrm>
        </p:spPr>
        <p:txBody>
          <a:bodyPr>
            <a:noAutofit/>
          </a:bodyPr>
          <a:lstStyle/>
          <a:p>
            <a:pPr algn="l"/>
            <a:br>
              <a:rPr lang="en-US" sz="2400" b="1" dirty="0">
                <a:solidFill>
                  <a:srgbClr val="FFFFFF"/>
                </a:solidFill>
              </a:rPr>
            </a:br>
            <a:r>
              <a:rPr lang="en-US" sz="2400" b="1" dirty="0">
                <a:solidFill>
                  <a:srgbClr val="FFFFFF"/>
                </a:solidFill>
              </a:rPr>
              <a:t>We can’t predict the size, nature or location of a disaster area!  We must be prepared, regardless</a:t>
            </a:r>
            <a:r>
              <a:rPr lang="en-US" sz="2400" dirty="0">
                <a:solidFill>
                  <a:srgbClr val="FFFFFF"/>
                </a:solidFill>
              </a:rPr>
              <a:t>.</a:t>
            </a:r>
          </a:p>
        </p:txBody>
      </p:sp>
      <p:sp>
        <p:nvSpPr>
          <p:cNvPr id="425988" name="Rectangle 4"/>
          <p:cNvSpPr>
            <a:spLocks noChangeArrowheads="1"/>
          </p:cNvSpPr>
          <p:nvPr/>
        </p:nvSpPr>
        <p:spPr bwMode="auto">
          <a:xfrm>
            <a:off x="-33338" y="2011363"/>
            <a:ext cx="9144001"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endParaRPr lang="en-US"/>
          </a:p>
        </p:txBody>
      </p:sp>
      <p:pic>
        <p:nvPicPr>
          <p:cNvPr id="425989" name="Picture 5" descr="IMG0815064713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799" y="1760549"/>
            <a:ext cx="2909719" cy="2182289"/>
          </a:xfrm>
          <a:prstGeom prst="rect">
            <a:avLst/>
          </a:prstGeom>
          <a:noFill/>
          <a:extLst>
            <a:ext uri="{909E8E84-426E-40dd-AFC4-6F175D3DCCD1}">
              <a14:hiddenFill xmlns="" xmlns:a14="http://schemas.microsoft.com/office/drawing/2010/main">
                <a:solidFill>
                  <a:srgbClr val="FFFFFF"/>
                </a:solidFill>
              </a14:hiddenFill>
            </a:ext>
          </a:extLst>
        </p:spPr>
      </p:pic>
      <p:pic>
        <p:nvPicPr>
          <p:cNvPr id="425990" name="Picture 6" descr="w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8" y="1841496"/>
            <a:ext cx="2487821" cy="2013366"/>
          </a:xfrm>
          <a:prstGeom prst="rect">
            <a:avLst/>
          </a:prstGeom>
          <a:noFill/>
          <a:extLst>
            <a:ext uri="{909E8E84-426E-40dd-AFC4-6F175D3DCCD1}">
              <a14:hiddenFill xmlns="" xmlns:a14="http://schemas.microsoft.com/office/drawing/2010/main">
                <a:solidFill>
                  <a:srgbClr val="FFFFFF"/>
                </a:solidFill>
              </a14:hiddenFill>
            </a:ext>
          </a:extLst>
        </p:spPr>
      </p:pic>
      <p:sp>
        <p:nvSpPr>
          <p:cNvPr id="425993" name="Line 9"/>
          <p:cNvSpPr>
            <a:spLocks noChangeShapeType="1"/>
          </p:cNvSpPr>
          <p:nvPr/>
        </p:nvSpPr>
        <p:spPr bwMode="auto">
          <a:xfrm>
            <a:off x="7543800" y="2514600"/>
            <a:ext cx="304800" cy="0"/>
          </a:xfrm>
          <a:prstGeom prst="line">
            <a:avLst/>
          </a:prstGeom>
          <a:noFill/>
          <a:ln w="317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5995" name="Text Box 11"/>
          <p:cNvSpPr txBox="1">
            <a:spLocks noChangeArrowheads="1"/>
          </p:cNvSpPr>
          <p:nvPr/>
        </p:nvSpPr>
        <p:spPr bwMode="auto">
          <a:xfrm>
            <a:off x="1431584" y="1360622"/>
            <a:ext cx="84523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Local?</a:t>
            </a:r>
          </a:p>
        </p:txBody>
      </p:sp>
      <p:sp>
        <p:nvSpPr>
          <p:cNvPr id="425996" name="Text Box 12"/>
          <p:cNvSpPr txBox="1">
            <a:spLocks noChangeArrowheads="1"/>
          </p:cNvSpPr>
          <p:nvPr/>
        </p:nvSpPr>
        <p:spPr bwMode="auto">
          <a:xfrm>
            <a:off x="3581400" y="1371966"/>
            <a:ext cx="122283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Regional?</a:t>
            </a:r>
          </a:p>
        </p:txBody>
      </p:sp>
      <p:sp>
        <p:nvSpPr>
          <p:cNvPr id="425997" name="Text Box 13"/>
          <p:cNvSpPr txBox="1">
            <a:spLocks noChangeArrowheads="1"/>
          </p:cNvSpPr>
          <p:nvPr/>
        </p:nvSpPr>
        <p:spPr bwMode="auto">
          <a:xfrm>
            <a:off x="6818947" y="1301995"/>
            <a:ext cx="121142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National?</a:t>
            </a:r>
          </a:p>
        </p:txBody>
      </p:sp>
      <p:sp>
        <p:nvSpPr>
          <p:cNvPr id="14" name="Slide Number Placeholder 3">
            <a:extLst>
              <a:ext uri="{FF2B5EF4-FFF2-40B4-BE49-F238E27FC236}">
                <a16:creationId xmlns:a16="http://schemas.microsoft.com/office/drawing/2014/main" id="{A9A8BD7C-9C67-4AED-9C72-774B9B509F8C}"/>
              </a:ext>
            </a:extLst>
          </p:cNvPr>
          <p:cNvSpPr>
            <a:spLocks noGrp="1"/>
          </p:cNvSpPr>
          <p:nvPr>
            <p:ph type="sldNum" sz="quarter" idx="12"/>
          </p:nvPr>
        </p:nvSpPr>
        <p:spPr>
          <a:xfrm>
            <a:off x="5334000" y="6338140"/>
            <a:ext cx="304800" cy="365125"/>
          </a:xfrm>
        </p:spPr>
        <p:txBody>
          <a:bodyPr/>
          <a:lstStyle/>
          <a:p>
            <a:fld id="{04491A0E-9709-48F1-990A-7D4E985AF29A}" type="slidenum">
              <a:rPr lang="en-US" smtClean="0"/>
              <a:t>4</a:t>
            </a:fld>
            <a:endParaRPr lang="en-US" dirty="0"/>
          </a:p>
        </p:txBody>
      </p:sp>
      <p:sp>
        <p:nvSpPr>
          <p:cNvPr id="15" name="Slide Number Placeholder 3">
            <a:extLst>
              <a:ext uri="{FF2B5EF4-FFF2-40B4-BE49-F238E27FC236}">
                <a16:creationId xmlns:a16="http://schemas.microsoft.com/office/drawing/2014/main" id="{FE181641-E24B-4AC8-BBCF-EAADF16ECB9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91A0E-9709-48F1-990A-7D4E985AF29A}" type="slidenum">
              <a:rPr lang="en-US" smtClean="0"/>
              <a:pPr/>
              <a:t>4</a:t>
            </a:fld>
            <a:endParaRPr lang="en-US" dirty="0"/>
          </a:p>
        </p:txBody>
      </p:sp>
      <p:sp>
        <p:nvSpPr>
          <p:cNvPr id="22" name="Text Box 13">
            <a:extLst>
              <a:ext uri="{FF2B5EF4-FFF2-40B4-BE49-F238E27FC236}">
                <a16:creationId xmlns:a16="http://schemas.microsoft.com/office/drawing/2014/main" id="{2363D401-68CA-5148-AC4A-55BAC891C2C9}"/>
              </a:ext>
            </a:extLst>
          </p:cNvPr>
          <p:cNvSpPr txBox="1">
            <a:spLocks noChangeArrowheads="1"/>
          </p:cNvSpPr>
          <p:nvPr/>
        </p:nvSpPr>
        <p:spPr bwMode="auto">
          <a:xfrm>
            <a:off x="6751224" y="3918325"/>
            <a:ext cx="99418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Global?</a:t>
            </a:r>
          </a:p>
        </p:txBody>
      </p:sp>
      <p:pic>
        <p:nvPicPr>
          <p:cNvPr id="8" name="Picture 7">
            <a:extLst>
              <a:ext uri="{FF2B5EF4-FFF2-40B4-BE49-F238E27FC236}">
                <a16:creationId xmlns:a16="http://schemas.microsoft.com/office/drawing/2014/main" id="{E31A320F-FB13-9649-9732-27F779A0A962}"/>
              </a:ext>
            </a:extLst>
          </p:cNvPr>
          <p:cNvPicPr>
            <a:picLocks noChangeAspect="1"/>
          </p:cNvPicPr>
          <p:nvPr/>
        </p:nvPicPr>
        <p:blipFill>
          <a:blip r:embed="rId4"/>
          <a:stretch>
            <a:fillRect/>
          </a:stretch>
        </p:blipFill>
        <p:spPr>
          <a:xfrm>
            <a:off x="5969799" y="4265234"/>
            <a:ext cx="3039901" cy="2533220"/>
          </a:xfrm>
          <a:prstGeom prst="rect">
            <a:avLst/>
          </a:prstGeom>
        </p:spPr>
      </p:pic>
      <p:pic>
        <p:nvPicPr>
          <p:cNvPr id="5" name="Picture 4">
            <a:extLst>
              <a:ext uri="{FF2B5EF4-FFF2-40B4-BE49-F238E27FC236}">
                <a16:creationId xmlns:a16="http://schemas.microsoft.com/office/drawing/2014/main" id="{E4715F49-B311-8E49-B120-A27BB95E0895}"/>
              </a:ext>
            </a:extLst>
          </p:cNvPr>
          <p:cNvPicPr>
            <a:picLocks noChangeAspect="1"/>
          </p:cNvPicPr>
          <p:nvPr/>
        </p:nvPicPr>
        <p:blipFill>
          <a:blip r:embed="rId5"/>
          <a:stretch>
            <a:fillRect/>
          </a:stretch>
        </p:blipFill>
        <p:spPr>
          <a:xfrm>
            <a:off x="2077624" y="4178429"/>
            <a:ext cx="3798109" cy="2584885"/>
          </a:xfrm>
          <a:prstGeom prst="rect">
            <a:avLst/>
          </a:prstGeom>
        </p:spPr>
      </p:pic>
      <p:pic>
        <p:nvPicPr>
          <p:cNvPr id="4" name="Picture 3">
            <a:extLst>
              <a:ext uri="{FF2B5EF4-FFF2-40B4-BE49-F238E27FC236}">
                <a16:creationId xmlns:a16="http://schemas.microsoft.com/office/drawing/2014/main" id="{C8B01562-CEEB-7948-82DB-057DB3C6EF87}"/>
              </a:ext>
            </a:extLst>
          </p:cNvPr>
          <p:cNvPicPr>
            <a:picLocks noChangeAspect="1"/>
          </p:cNvPicPr>
          <p:nvPr/>
        </p:nvPicPr>
        <p:blipFill>
          <a:blip r:embed="rId6"/>
          <a:stretch>
            <a:fillRect/>
          </a:stretch>
        </p:blipFill>
        <p:spPr>
          <a:xfrm>
            <a:off x="2645454" y="1790322"/>
            <a:ext cx="3126151" cy="2013369"/>
          </a:xfrm>
          <a:prstGeom prst="rect">
            <a:avLst/>
          </a:prstGeom>
        </p:spPr>
      </p:pic>
      <p:pic>
        <p:nvPicPr>
          <p:cNvPr id="6" name="Picture 5">
            <a:extLst>
              <a:ext uri="{FF2B5EF4-FFF2-40B4-BE49-F238E27FC236}">
                <a16:creationId xmlns:a16="http://schemas.microsoft.com/office/drawing/2014/main" id="{0D50CCFD-F4A9-B445-A79A-A07815ADBF41}"/>
              </a:ext>
            </a:extLst>
          </p:cNvPr>
          <p:cNvPicPr>
            <a:picLocks noChangeAspect="1"/>
          </p:cNvPicPr>
          <p:nvPr/>
        </p:nvPicPr>
        <p:blipFill>
          <a:blip r:embed="rId7"/>
          <a:stretch>
            <a:fillRect/>
          </a:stretch>
        </p:blipFill>
        <p:spPr>
          <a:xfrm>
            <a:off x="-1" y="4213573"/>
            <a:ext cx="2051495" cy="2584884"/>
          </a:xfrm>
          <a:prstGeom prst="rect">
            <a:avLst/>
          </a:prstGeom>
        </p:spPr>
      </p:pic>
    </p:spTree>
    <p:extLst>
      <p:ext uri="{BB962C8B-B14F-4D97-AF65-F5344CB8AC3E}">
        <p14:creationId xmlns:p14="http://schemas.microsoft.com/office/powerpoint/2010/main" val="2622836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6E7C-4108-B346-849A-1D006F4B4CBB}"/>
              </a:ext>
            </a:extLst>
          </p:cNvPr>
          <p:cNvSpPr>
            <a:spLocks noGrp="1"/>
          </p:cNvSpPr>
          <p:nvPr>
            <p:ph type="title"/>
          </p:nvPr>
        </p:nvSpPr>
        <p:spPr>
          <a:xfrm>
            <a:off x="1447800" y="274638"/>
            <a:ext cx="7239000" cy="1143000"/>
          </a:xfrm>
        </p:spPr>
        <p:txBody>
          <a:bodyPr/>
          <a:lstStyle/>
          <a:p>
            <a:r>
              <a:rPr lang="en-US" sz="3600" dirty="0">
                <a:solidFill>
                  <a:schemeClr val="bg1"/>
                </a:solidFill>
              </a:rPr>
              <a:t>What’s current for the NW?</a:t>
            </a:r>
          </a:p>
        </p:txBody>
      </p:sp>
      <p:sp>
        <p:nvSpPr>
          <p:cNvPr id="5" name="Slide Number Placeholder 4">
            <a:extLst>
              <a:ext uri="{FF2B5EF4-FFF2-40B4-BE49-F238E27FC236}">
                <a16:creationId xmlns:a16="http://schemas.microsoft.com/office/drawing/2014/main" id="{8C51BDFE-09A7-CC49-A5B6-9F8BFD29E462}"/>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40</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FA8A8D33-06F0-2043-9E7C-8A82CE9DF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208" y="1125302"/>
            <a:ext cx="5453570" cy="5596173"/>
          </a:xfrm>
          <a:prstGeom prst="rect">
            <a:avLst/>
          </a:prstGeom>
        </p:spPr>
      </p:pic>
      <p:pic>
        <p:nvPicPr>
          <p:cNvPr id="13" name="Picture 12">
            <a:extLst>
              <a:ext uri="{FF2B5EF4-FFF2-40B4-BE49-F238E27FC236}">
                <a16:creationId xmlns:a16="http://schemas.microsoft.com/office/drawing/2014/main" id="{2A893F7D-EB07-2641-B000-D198F0C28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206696"/>
            <a:ext cx="2668786" cy="2528890"/>
          </a:xfrm>
          <a:prstGeom prst="rect">
            <a:avLst/>
          </a:prstGeom>
        </p:spPr>
      </p:pic>
      <p:pic>
        <p:nvPicPr>
          <p:cNvPr id="15" name="Picture 14">
            <a:extLst>
              <a:ext uri="{FF2B5EF4-FFF2-40B4-BE49-F238E27FC236}">
                <a16:creationId xmlns:a16="http://schemas.microsoft.com/office/drawing/2014/main" id="{FA6A656E-8CB1-884A-8C09-1F99A29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88324"/>
            <a:ext cx="2668786" cy="2659973"/>
          </a:xfrm>
          <a:prstGeom prst="rect">
            <a:avLst/>
          </a:prstGeom>
        </p:spPr>
      </p:pic>
    </p:spTree>
    <p:extLst>
      <p:ext uri="{BB962C8B-B14F-4D97-AF65-F5344CB8AC3E}">
        <p14:creationId xmlns:p14="http://schemas.microsoft.com/office/powerpoint/2010/main" val="2684893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A5C8-F6CF-E749-B29B-4FC9C16B391F}"/>
              </a:ext>
            </a:extLst>
          </p:cNvPr>
          <p:cNvSpPr>
            <a:spLocks noGrp="1"/>
          </p:cNvSpPr>
          <p:nvPr>
            <p:ph type="title"/>
          </p:nvPr>
        </p:nvSpPr>
        <p:spPr>
          <a:xfrm>
            <a:off x="1981200" y="274638"/>
            <a:ext cx="6934200" cy="1020762"/>
          </a:xfrm>
        </p:spPr>
        <p:txBody>
          <a:bodyPr/>
          <a:lstStyle/>
          <a:p>
            <a:r>
              <a:rPr lang="en-US" sz="4000" b="1" dirty="0">
                <a:solidFill>
                  <a:schemeClr val="bg1"/>
                </a:solidFill>
              </a:rPr>
              <a:t> “Bottom of the barrel”</a:t>
            </a:r>
          </a:p>
        </p:txBody>
      </p:sp>
      <p:pic>
        <p:nvPicPr>
          <p:cNvPr id="7" name="Content Placeholder 6">
            <a:extLst>
              <a:ext uri="{FF2B5EF4-FFF2-40B4-BE49-F238E27FC236}">
                <a16:creationId xmlns:a16="http://schemas.microsoft.com/office/drawing/2014/main" id="{C30258A1-3230-4F4C-B396-142A1C7A1D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778" y="2498725"/>
            <a:ext cx="8799827" cy="3248651"/>
          </a:xfrm>
        </p:spPr>
      </p:pic>
      <p:sp>
        <p:nvSpPr>
          <p:cNvPr id="5" name="Slide Number Placeholder 4">
            <a:extLst>
              <a:ext uri="{FF2B5EF4-FFF2-40B4-BE49-F238E27FC236}">
                <a16:creationId xmlns:a16="http://schemas.microsoft.com/office/drawing/2014/main" id="{0BB07880-0039-5C43-9231-BC67025C1C40}"/>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41</a:t>
            </a:fld>
            <a:endParaRPr lang="en-US" dirty="0">
              <a:solidFill>
                <a:prstClr val="black">
                  <a:tint val="75000"/>
                </a:prstClr>
              </a:solidFill>
            </a:endParaRPr>
          </a:p>
        </p:txBody>
      </p:sp>
      <p:sp>
        <p:nvSpPr>
          <p:cNvPr id="9" name="Up Arrow 8">
            <a:extLst>
              <a:ext uri="{FF2B5EF4-FFF2-40B4-BE49-F238E27FC236}">
                <a16:creationId xmlns:a16="http://schemas.microsoft.com/office/drawing/2014/main" id="{08890F3C-29D5-CF49-8C04-93B3E9804180}"/>
              </a:ext>
            </a:extLst>
          </p:cNvPr>
          <p:cNvSpPr/>
          <p:nvPr/>
        </p:nvSpPr>
        <p:spPr>
          <a:xfrm>
            <a:off x="4495800" y="5562659"/>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0331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0DC6-688C-874C-9D51-F15DCB51A8D1}"/>
              </a:ext>
            </a:extLst>
          </p:cNvPr>
          <p:cNvSpPr>
            <a:spLocks noGrp="1"/>
          </p:cNvSpPr>
          <p:nvPr>
            <p:ph type="title"/>
          </p:nvPr>
        </p:nvSpPr>
        <p:spPr>
          <a:xfrm>
            <a:off x="1961444" y="430168"/>
            <a:ext cx="7162800" cy="834386"/>
          </a:xfrm>
        </p:spPr>
        <p:txBody>
          <a:bodyPr/>
          <a:lstStyle/>
          <a:p>
            <a:r>
              <a:rPr lang="en-US" sz="4000" dirty="0">
                <a:solidFill>
                  <a:schemeClr val="bg1"/>
                </a:solidFill>
              </a:rPr>
              <a:t>The SHARES advantage (Example)</a:t>
            </a:r>
            <a:br>
              <a:rPr lang="en-US" sz="2800" dirty="0">
                <a:solidFill>
                  <a:schemeClr val="bg1"/>
                </a:solidFill>
              </a:rPr>
            </a:br>
            <a:endParaRPr lang="en-US" sz="2800" dirty="0">
              <a:solidFill>
                <a:schemeClr val="bg1"/>
              </a:solidFill>
            </a:endParaRPr>
          </a:p>
        </p:txBody>
      </p:sp>
      <p:pic>
        <p:nvPicPr>
          <p:cNvPr id="6" name="Content Placeholder 5">
            <a:extLst>
              <a:ext uri="{FF2B5EF4-FFF2-40B4-BE49-F238E27FC236}">
                <a16:creationId xmlns:a16="http://schemas.microsoft.com/office/drawing/2014/main" id="{3FB7B9C4-EE37-9F47-929D-7C37FE8E573E}"/>
              </a:ext>
            </a:extLst>
          </p:cNvPr>
          <p:cNvPicPr>
            <a:picLocks noGrp="1" noChangeAspect="1"/>
          </p:cNvPicPr>
          <p:nvPr>
            <p:ph idx="1"/>
          </p:nvPr>
        </p:nvPicPr>
        <p:blipFill>
          <a:blip r:embed="rId2"/>
          <a:stretch>
            <a:fillRect/>
          </a:stretch>
        </p:blipFill>
        <p:spPr>
          <a:xfrm>
            <a:off x="150714" y="2920009"/>
            <a:ext cx="8842571" cy="3288331"/>
          </a:xfrm>
          <a:prstGeom prst="rect">
            <a:avLst/>
          </a:prstGeom>
        </p:spPr>
      </p:pic>
      <p:sp>
        <p:nvSpPr>
          <p:cNvPr id="5" name="Slide Number Placeholder 4">
            <a:extLst>
              <a:ext uri="{FF2B5EF4-FFF2-40B4-BE49-F238E27FC236}">
                <a16:creationId xmlns:a16="http://schemas.microsoft.com/office/drawing/2014/main" id="{F321A56A-2DCB-0742-885F-5D8A703EA610}"/>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42</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B6D78CAA-15AF-854E-9353-37A587D2336A}"/>
              </a:ext>
            </a:extLst>
          </p:cNvPr>
          <p:cNvSpPr txBox="1"/>
          <p:nvPr/>
        </p:nvSpPr>
        <p:spPr>
          <a:xfrm>
            <a:off x="685800" y="1412564"/>
            <a:ext cx="8001000"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From Nashville, TN to Oahu, HI. (June 3, 2020, 02:39 UTC on 14.8 MHz</a:t>
            </a:r>
          </a:p>
          <a:p>
            <a:pPr marL="285750" indent="-285750">
              <a:buFont typeface="Arial" panose="020B0604020202020204" pitchFamily="34" charset="0"/>
              <a:buChar char="•"/>
            </a:pPr>
            <a:r>
              <a:rPr lang="en-US" sz="2000" b="1" dirty="0"/>
              <a:t>TN = 100 watts, 130 foot end fed, 30 feet high.</a:t>
            </a:r>
          </a:p>
          <a:p>
            <a:pPr marL="285750" indent="-285750">
              <a:buFont typeface="Arial" panose="020B0604020202020204" pitchFamily="34" charset="0"/>
              <a:buChar char="•"/>
            </a:pPr>
            <a:r>
              <a:rPr lang="en-US" sz="2000" b="1" dirty="0"/>
              <a:t>HI = 100 Watts, Vertical Log Periodic, 600 Ft long, 140 feet high</a:t>
            </a:r>
          </a:p>
        </p:txBody>
      </p:sp>
    </p:spTree>
    <p:extLst>
      <p:ext uri="{BB962C8B-B14F-4D97-AF65-F5344CB8AC3E}">
        <p14:creationId xmlns:p14="http://schemas.microsoft.com/office/powerpoint/2010/main" val="3661129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40A0-03DE-7149-BC9B-CD4DFF3267BC}"/>
              </a:ext>
            </a:extLst>
          </p:cNvPr>
          <p:cNvSpPr>
            <a:spLocks noGrp="1"/>
          </p:cNvSpPr>
          <p:nvPr>
            <p:ph type="title"/>
          </p:nvPr>
        </p:nvSpPr>
        <p:spPr>
          <a:xfrm>
            <a:off x="1676400" y="274638"/>
            <a:ext cx="7467600" cy="1143000"/>
          </a:xfrm>
        </p:spPr>
        <p:txBody>
          <a:bodyPr/>
          <a:lstStyle/>
          <a:p>
            <a:r>
              <a:rPr lang="en-US" sz="2800" dirty="0">
                <a:solidFill>
                  <a:schemeClr val="bg1"/>
                </a:solidFill>
              </a:rPr>
              <a:t>SHARES RMS: NNA9HI &amp; NNB9HI OAHU, HI</a:t>
            </a:r>
          </a:p>
        </p:txBody>
      </p:sp>
      <p:sp>
        <p:nvSpPr>
          <p:cNvPr id="3" name="Content Placeholder 2">
            <a:extLst>
              <a:ext uri="{FF2B5EF4-FFF2-40B4-BE49-F238E27FC236}">
                <a16:creationId xmlns:a16="http://schemas.microsoft.com/office/drawing/2014/main" id="{22B2B0D5-A954-284C-9271-26BEBE388AB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855B2FC8-7F93-B042-AE96-5D51ECDF4E1D}"/>
              </a:ext>
            </a:extLst>
          </p:cNvPr>
          <p:cNvSpPr>
            <a:spLocks noGrp="1"/>
          </p:cNvSpPr>
          <p:nvPr>
            <p:ph type="dt" sz="half" idx="10"/>
          </p:nvPr>
        </p:nvSpPr>
        <p:spPr/>
        <p:txBody>
          <a:bodyPr/>
          <a:lstStyle/>
          <a:p>
            <a:pPr>
              <a:defRPr/>
            </a:pPr>
            <a:r>
              <a:rPr lang="en-US" dirty="0">
                <a:solidFill>
                  <a:prstClr val="black">
                    <a:tint val="75000"/>
                  </a:prstClr>
                </a:solidFill>
              </a:rPr>
              <a:t>17 Feb 2015 – Kevin Briggs</a:t>
            </a:r>
          </a:p>
        </p:txBody>
      </p:sp>
      <p:sp>
        <p:nvSpPr>
          <p:cNvPr id="5" name="Slide Number Placeholder 4">
            <a:extLst>
              <a:ext uri="{FF2B5EF4-FFF2-40B4-BE49-F238E27FC236}">
                <a16:creationId xmlns:a16="http://schemas.microsoft.com/office/drawing/2014/main" id="{B22784FD-73FC-4843-A520-1849ED5254AF}"/>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43</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374908AC-7BC9-D544-92C5-AC98EB488071}"/>
              </a:ext>
            </a:extLst>
          </p:cNvPr>
          <p:cNvPicPr>
            <a:picLocks noChangeAspect="1"/>
          </p:cNvPicPr>
          <p:nvPr/>
        </p:nvPicPr>
        <p:blipFill>
          <a:blip r:embed="rId2"/>
          <a:stretch>
            <a:fillRect/>
          </a:stretch>
        </p:blipFill>
        <p:spPr>
          <a:xfrm>
            <a:off x="0" y="1388632"/>
            <a:ext cx="9078489" cy="5413982"/>
          </a:xfrm>
          <a:prstGeom prst="rect">
            <a:avLst/>
          </a:prstGeom>
        </p:spPr>
      </p:pic>
      <p:sp>
        <p:nvSpPr>
          <p:cNvPr id="7" name="Rectangle 6">
            <a:extLst>
              <a:ext uri="{FF2B5EF4-FFF2-40B4-BE49-F238E27FC236}">
                <a16:creationId xmlns:a16="http://schemas.microsoft.com/office/drawing/2014/main" id="{7293111D-7BA2-F944-BB6E-CC469447650D}"/>
              </a:ext>
            </a:extLst>
          </p:cNvPr>
          <p:cNvSpPr/>
          <p:nvPr/>
        </p:nvSpPr>
        <p:spPr>
          <a:xfrm>
            <a:off x="-37289" y="5050014"/>
            <a:ext cx="8875889" cy="1752600"/>
          </a:xfrm>
          <a:prstGeom prst="rect">
            <a:avLst/>
          </a:prstGeom>
          <a:noFill/>
        </p:spPr>
        <p:txBody>
          <a:bodyPr wrap="square" lIns="91440" tIns="45720" rIns="91440" bIns="45720">
            <a:spAutoFit/>
          </a:bodyPr>
          <a:lstStyle/>
          <a:p>
            <a:pPr algn="ctr"/>
            <a:r>
              <a:rPr lang="en-US" sz="2000" b="1" dirty="0">
                <a:solidFill>
                  <a:schemeClr val="bg1"/>
                </a:solidFill>
              </a:rPr>
              <a:t>TCI-507 quad rosette antenna</a:t>
            </a:r>
            <a:r>
              <a:rPr lang="en-US" sz="3200" b="1" dirty="0">
                <a:solidFill>
                  <a:schemeClr val="bg1"/>
                </a:solidFill>
              </a:rPr>
              <a:t> </a:t>
            </a:r>
            <a:endParaRPr lang="en-US" sz="2800" b="1" dirty="0">
              <a:ln w="0"/>
              <a:solidFill>
                <a:schemeClr val="bg1"/>
              </a:solidFill>
              <a:effectLst>
                <a:outerShdw blurRad="38100" dist="19050" dir="2700000" algn="tl" rotWithShape="0">
                  <a:schemeClr val="dk1">
                    <a:alpha val="40000"/>
                  </a:schemeClr>
                </a:outerShdw>
              </a:effectLst>
            </a:endParaRPr>
          </a:p>
          <a:p>
            <a:pPr algn="ctr"/>
            <a:r>
              <a:rPr lang="en-US" sz="2500" dirty="0">
                <a:ln w="0"/>
                <a:solidFill>
                  <a:schemeClr val="bg1"/>
                </a:solidFill>
                <a:effectLst>
                  <a:outerShdw blurRad="38100" dist="19050" dir="2700000" algn="tl" rotWithShape="0">
                    <a:schemeClr val="dk1">
                      <a:alpha val="40000"/>
                    </a:schemeClr>
                  </a:outerShdw>
                </a:effectLst>
              </a:rPr>
              <a:t>Cross shaped.  Each leg from center is 300 ft. long, 140 ft high </a:t>
            </a:r>
          </a:p>
          <a:p>
            <a:pPr algn="ctr"/>
            <a:r>
              <a:rPr lang="en-US" sz="2500" dirty="0">
                <a:ln w="0"/>
                <a:solidFill>
                  <a:schemeClr val="bg1"/>
                </a:solidFill>
                <a:effectLst>
                  <a:outerShdw blurRad="38100" dist="19050" dir="2700000" algn="tl" rotWithShape="0">
                    <a:schemeClr val="dk1">
                      <a:alpha val="40000"/>
                    </a:schemeClr>
                  </a:outerShdw>
                </a:effectLst>
              </a:rPr>
              <a:t>4 vertical log periodic arrays with gain at approximately 13 db. </a:t>
            </a:r>
          </a:p>
          <a:p>
            <a:pPr algn="ctr"/>
            <a:r>
              <a:rPr lang="en-US" sz="2500" dirty="0">
                <a:ln w="0"/>
                <a:solidFill>
                  <a:schemeClr val="bg1"/>
                </a:solidFill>
                <a:effectLst>
                  <a:outerShdw blurRad="38100" dist="19050" dir="2700000" algn="tl" rotWithShape="0">
                    <a:schemeClr val="dk1">
                      <a:alpha val="40000"/>
                    </a:schemeClr>
                  </a:outerShdw>
                </a:effectLst>
              </a:rPr>
              <a:t>Noise floor </a:t>
            </a:r>
            <a:r>
              <a:rPr lang="en-US" sz="2500" b="1" dirty="0">
                <a:ln w="0"/>
                <a:solidFill>
                  <a:schemeClr val="bg1"/>
                </a:solidFill>
                <a:effectLst>
                  <a:outerShdw blurRad="38100" dist="19050" dir="2700000" algn="tl" rotWithShape="0">
                    <a:schemeClr val="dk1">
                      <a:alpha val="40000"/>
                    </a:schemeClr>
                  </a:outerShdw>
                </a:effectLst>
              </a:rPr>
              <a:t>-</a:t>
            </a:r>
            <a:r>
              <a:rPr lang="en-US" sz="2500" dirty="0">
                <a:ln w="0"/>
                <a:solidFill>
                  <a:schemeClr val="bg1"/>
                </a:solidFill>
                <a:effectLst>
                  <a:outerShdw blurRad="38100" dist="19050" dir="2700000" algn="tl" rotWithShape="0">
                    <a:schemeClr val="dk1">
                      <a:alpha val="40000"/>
                    </a:schemeClr>
                  </a:outerShdw>
                </a:effectLst>
              </a:rPr>
              <a:t>130 dbm (“none”)  Covers 9 acres. </a:t>
            </a:r>
            <a:endParaRPr lang="en-US" sz="25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42968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8579-DB72-6349-B9F7-EF20CB6E29B9}"/>
              </a:ext>
            </a:extLst>
          </p:cNvPr>
          <p:cNvSpPr>
            <a:spLocks noGrp="1"/>
          </p:cNvSpPr>
          <p:nvPr>
            <p:ph type="title"/>
          </p:nvPr>
        </p:nvSpPr>
        <p:spPr>
          <a:xfrm>
            <a:off x="1981200" y="274638"/>
            <a:ext cx="6705600" cy="1143000"/>
          </a:xfrm>
        </p:spPr>
        <p:txBody>
          <a:bodyPr/>
          <a:lstStyle/>
          <a:p>
            <a:r>
              <a:rPr lang="en-US" sz="2800" dirty="0">
                <a:solidFill>
                  <a:schemeClr val="bg1"/>
                </a:solidFill>
              </a:rPr>
              <a:t>SHARES RMS: NNA9HI &amp; NNB9HI OAHU, HI</a:t>
            </a:r>
            <a:endParaRPr lang="en-US" sz="2800" dirty="0"/>
          </a:p>
        </p:txBody>
      </p:sp>
      <p:sp>
        <p:nvSpPr>
          <p:cNvPr id="4" name="Date Placeholder 3">
            <a:extLst>
              <a:ext uri="{FF2B5EF4-FFF2-40B4-BE49-F238E27FC236}">
                <a16:creationId xmlns:a16="http://schemas.microsoft.com/office/drawing/2014/main" id="{04BB724E-F5C8-4446-9C64-412A29309579}"/>
              </a:ext>
            </a:extLst>
          </p:cNvPr>
          <p:cNvSpPr>
            <a:spLocks noGrp="1"/>
          </p:cNvSpPr>
          <p:nvPr>
            <p:ph type="dt" sz="half" idx="10"/>
          </p:nvPr>
        </p:nvSpPr>
        <p:spPr/>
        <p:txBody>
          <a:bodyPr/>
          <a:lstStyle/>
          <a:p>
            <a:pPr>
              <a:defRPr/>
            </a:pPr>
            <a:r>
              <a:rPr lang="en-US" dirty="0">
                <a:solidFill>
                  <a:prstClr val="black">
                    <a:tint val="75000"/>
                  </a:prstClr>
                </a:solidFill>
              </a:rPr>
              <a:t>17 Feb 2015 – Kevin Briggs</a:t>
            </a:r>
          </a:p>
        </p:txBody>
      </p:sp>
      <p:sp>
        <p:nvSpPr>
          <p:cNvPr id="5" name="Slide Number Placeholder 4">
            <a:extLst>
              <a:ext uri="{FF2B5EF4-FFF2-40B4-BE49-F238E27FC236}">
                <a16:creationId xmlns:a16="http://schemas.microsoft.com/office/drawing/2014/main" id="{F9D1B60B-9517-8D49-AF27-AF13A29590ED}"/>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44</a:t>
            </a:fld>
            <a:endParaRPr lang="en-US" dirty="0">
              <a:solidFill>
                <a:prstClr val="black">
                  <a:tint val="75000"/>
                </a:prstClr>
              </a:solidFill>
            </a:endParaRPr>
          </a:p>
        </p:txBody>
      </p:sp>
      <p:pic>
        <p:nvPicPr>
          <p:cNvPr id="1025" name="Picture 1" descr="page1image11575008">
            <a:extLst>
              <a:ext uri="{FF2B5EF4-FFF2-40B4-BE49-F238E27FC236}">
                <a16:creationId xmlns:a16="http://schemas.microsoft.com/office/drawing/2014/main" id="{342837A2-C23E-FF44-98AB-FB5EDEAAA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45" y="3830955"/>
            <a:ext cx="4063089" cy="2890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F41E03B-60A8-884A-82F9-F4D3886E8CDC}"/>
              </a:ext>
            </a:extLst>
          </p:cNvPr>
          <p:cNvPicPr/>
          <p:nvPr/>
        </p:nvPicPr>
        <p:blipFill rotWithShape="1">
          <a:blip r:embed="rId3" cstate="print">
            <a:extLst>
              <a:ext uri="{28A0092B-C50C-407E-A947-70E740481C1C}">
                <a14:useLocalDpi xmlns:a14="http://schemas.microsoft.com/office/drawing/2010/main" val="0"/>
              </a:ext>
            </a:extLst>
          </a:blip>
          <a:srcRect t="12185" b="21720"/>
          <a:stretch/>
        </p:blipFill>
        <p:spPr bwMode="auto">
          <a:xfrm rot="5400000">
            <a:off x="4227035" y="2490312"/>
            <a:ext cx="5303837" cy="315849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99B49A0-6E5A-1C43-B828-20E0C0F4FBE4}"/>
              </a:ext>
            </a:extLst>
          </p:cNvPr>
          <p:cNvPicPr/>
          <p:nvPr/>
        </p:nvPicPr>
        <p:blipFill rotWithShape="1">
          <a:blip r:embed="rId4">
            <a:extLst>
              <a:ext uri="{28A0092B-C50C-407E-A947-70E740481C1C}">
                <a14:useLocalDpi xmlns:a14="http://schemas.microsoft.com/office/drawing/2010/main" val="0"/>
              </a:ext>
            </a:extLst>
          </a:blip>
          <a:srcRect l="27243" t="29771" r="28686" b="28729"/>
          <a:stretch/>
        </p:blipFill>
        <p:spPr bwMode="auto">
          <a:xfrm>
            <a:off x="262467" y="1474443"/>
            <a:ext cx="4063088" cy="22030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4702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3176" name="Text Box 24"/>
          <p:cNvSpPr txBox="1">
            <a:spLocks noChangeArrowheads="1"/>
          </p:cNvSpPr>
          <p:nvPr/>
        </p:nvSpPr>
        <p:spPr bwMode="auto">
          <a:xfrm>
            <a:off x="2155520" y="304800"/>
            <a:ext cx="70104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a:solidFill>
                  <a:srgbClr val="FFFFFF"/>
                </a:solidFill>
              </a:rPr>
              <a:t>The ability to provide e-mail where summoned, </a:t>
            </a:r>
            <a:r>
              <a:rPr lang="en-US" b="1" i="1" dirty="0">
                <a:solidFill>
                  <a:srgbClr val="FFFFFF"/>
                </a:solidFill>
              </a:rPr>
              <a:t>and without local communications infrastructure,</a:t>
            </a:r>
            <a:r>
              <a:rPr lang="en-US" b="1" dirty="0">
                <a:solidFill>
                  <a:srgbClr val="FFFFFF"/>
                </a:solidFill>
              </a:rPr>
              <a:t> does not occur often but when it does, this is a cost effective proven solution. ( Example)</a:t>
            </a:r>
          </a:p>
        </p:txBody>
      </p:sp>
      <p:pic>
        <p:nvPicPr>
          <p:cNvPr id="433182"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4083"/>
            <a:ext cx="6553200" cy="1973263"/>
          </a:xfrm>
          <a:prstGeom prst="rect">
            <a:avLst/>
          </a:prstGeom>
          <a:noFill/>
          <a:extLst>
            <a:ext uri="{909E8E84-426E-40dd-AFC4-6F175D3DCCD1}">
              <a14:hiddenFill xmlns:a14="http://schemas.microsoft.com/office/drawing/2010/main" xmlns="">
                <a:solidFill>
                  <a:srgbClr val="FFFFFF"/>
                </a:solidFill>
              </a14:hiddenFill>
            </a:ext>
          </a:extLst>
        </p:spPr>
      </p:pic>
      <p:sp>
        <p:nvSpPr>
          <p:cNvPr id="433183" name="Text Box 31"/>
          <p:cNvSpPr txBox="1">
            <a:spLocks noChangeArrowheads="1"/>
          </p:cNvSpPr>
          <p:nvPr/>
        </p:nvSpPr>
        <p:spPr bwMode="auto">
          <a:xfrm>
            <a:off x="1066800" y="3122613"/>
            <a:ext cx="20574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b="1" dirty="0">
                <a:solidFill>
                  <a:srgbClr val="CC0000"/>
                </a:solidFill>
              </a:rPr>
              <a:t>TEMA</a:t>
            </a:r>
          </a:p>
        </p:txBody>
      </p:sp>
      <p:sp>
        <p:nvSpPr>
          <p:cNvPr id="433184" name="Text Box 32"/>
          <p:cNvSpPr txBox="1">
            <a:spLocks noChangeArrowheads="1"/>
          </p:cNvSpPr>
          <p:nvPr/>
        </p:nvSpPr>
        <p:spPr bwMode="auto">
          <a:xfrm>
            <a:off x="1981200" y="5105400"/>
            <a:ext cx="2590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800" b="1" dirty="0">
                <a:solidFill>
                  <a:srgbClr val="CC0000"/>
                </a:solidFill>
                <a:effectLst>
                  <a:outerShdw blurRad="38100" dist="38100" dir="2700000" algn="tl">
                    <a:srgbClr val="DDDDDD"/>
                  </a:outerShdw>
                </a:effectLst>
              </a:rPr>
              <a:t>Williamson County EMA</a:t>
            </a:r>
          </a:p>
        </p:txBody>
      </p:sp>
      <p:pic>
        <p:nvPicPr>
          <p:cNvPr id="433185" name="Picture 33" descr="mars1108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675" y="5078725"/>
            <a:ext cx="2649848" cy="1763115"/>
          </a:xfrm>
          <a:prstGeom prst="rect">
            <a:avLst/>
          </a:prstGeom>
          <a:noFill/>
          <a:extLst>
            <a:ext uri="{909E8E84-426E-40dd-AFC4-6F175D3DCCD1}">
              <a14:hiddenFill xmlns:a14="http://schemas.microsoft.com/office/drawing/2010/main" xmlns="">
                <a:solidFill>
                  <a:srgbClr val="FFFFFF"/>
                </a:solidFill>
              </a14:hiddenFill>
            </a:ext>
          </a:extLst>
        </p:spPr>
      </p:pic>
      <p:sp>
        <p:nvSpPr>
          <p:cNvPr id="433186" name="Line 34"/>
          <p:cNvSpPr>
            <a:spLocks noChangeShapeType="1"/>
          </p:cNvSpPr>
          <p:nvPr/>
        </p:nvSpPr>
        <p:spPr bwMode="auto">
          <a:xfrm flipH="1">
            <a:off x="5181600" y="5562600"/>
            <a:ext cx="1600200" cy="609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pic>
        <p:nvPicPr>
          <p:cNvPr id="433188" name="Picture 36" descr="mars1108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5562600" cy="3316288"/>
          </a:xfrm>
          <a:prstGeom prst="rect">
            <a:avLst/>
          </a:prstGeom>
          <a:noFill/>
          <a:extLst>
            <a:ext uri="{909E8E84-426E-40dd-AFC4-6F175D3DCCD1}">
              <a14:hiddenFill xmlns:a14="http://schemas.microsoft.com/office/drawing/2010/main" xmlns="">
                <a:solidFill>
                  <a:srgbClr val="FFFFFF"/>
                </a:solidFill>
              </a14:hiddenFill>
            </a:ext>
          </a:extLst>
        </p:spPr>
      </p:pic>
      <p:sp>
        <p:nvSpPr>
          <p:cNvPr id="433190" name="Line 38"/>
          <p:cNvSpPr>
            <a:spLocks noChangeShapeType="1"/>
          </p:cNvSpPr>
          <p:nvPr/>
        </p:nvSpPr>
        <p:spPr bwMode="auto">
          <a:xfrm flipH="1">
            <a:off x="4648200" y="3962400"/>
            <a:ext cx="2590800" cy="76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pic>
        <p:nvPicPr>
          <p:cNvPr id="433191" name="Picture 39" descr="DSC05955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371600"/>
            <a:ext cx="2438400" cy="1925638"/>
          </a:xfrm>
          <a:prstGeom prst="rect">
            <a:avLst/>
          </a:prstGeom>
          <a:noFill/>
          <a:extLst>
            <a:ext uri="{909E8E84-426E-40dd-AFC4-6F175D3DCCD1}">
              <a14:hiddenFill xmlns:a14="http://schemas.microsoft.com/office/drawing/2010/main" xmlns="">
                <a:solidFill>
                  <a:srgbClr val="FFFFFF"/>
                </a:solidFill>
              </a14:hiddenFill>
            </a:ext>
          </a:extLst>
        </p:spPr>
      </p:pic>
      <p:sp>
        <p:nvSpPr>
          <p:cNvPr id="433192" name="Line 40"/>
          <p:cNvSpPr>
            <a:spLocks noChangeShapeType="1"/>
          </p:cNvSpPr>
          <p:nvPr/>
        </p:nvSpPr>
        <p:spPr bwMode="auto">
          <a:xfrm flipH="1">
            <a:off x="3048000" y="2286000"/>
            <a:ext cx="3505200" cy="1600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endParaRPr lang="en-US" dirty="0"/>
          </a:p>
        </p:txBody>
      </p:sp>
      <p:pic>
        <p:nvPicPr>
          <p:cNvPr id="433193" name="Picture 41" descr="hick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304800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94" name="Text Box 42"/>
          <p:cNvSpPr txBox="1">
            <a:spLocks noChangeArrowheads="1"/>
          </p:cNvSpPr>
          <p:nvPr/>
        </p:nvSpPr>
        <p:spPr bwMode="auto">
          <a:xfrm>
            <a:off x="1295400" y="1676400"/>
            <a:ext cx="2057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b="1" dirty="0">
                <a:solidFill>
                  <a:srgbClr val="CC0000"/>
                </a:solidFill>
                <a:effectLst>
                  <a:outerShdw blurRad="38100" dist="38100" dir="2700000" algn="tl">
                    <a:srgbClr val="DDDDDD"/>
                  </a:outerShdw>
                </a:effectLst>
              </a:rPr>
              <a:t>TN EMA (TEMA)</a:t>
            </a:r>
          </a:p>
        </p:txBody>
      </p:sp>
      <p:sp>
        <p:nvSpPr>
          <p:cNvPr id="14" name="Slide Number Placeholder 3">
            <a:extLst>
              <a:ext uri="{FF2B5EF4-FFF2-40B4-BE49-F238E27FC236}">
                <a16:creationId xmlns:a16="http://schemas.microsoft.com/office/drawing/2014/main" id="{F5F6BBD6-B79A-474C-983F-60C12FF61436}"/>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45</a:t>
            </a:fld>
            <a:endParaRPr lang="en-US" dirty="0"/>
          </a:p>
        </p:txBody>
      </p:sp>
    </p:spTree>
    <p:extLst>
      <p:ext uri="{BB962C8B-B14F-4D97-AF65-F5344CB8AC3E}">
        <p14:creationId xmlns:p14="http://schemas.microsoft.com/office/powerpoint/2010/main" val="285033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3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62" name="Picture 2" descr="KY tower ic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572000"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501765" name="Text Box 5"/>
          <p:cNvSpPr txBox="1">
            <a:spLocks noChangeArrowheads="1"/>
          </p:cNvSpPr>
          <p:nvPr/>
        </p:nvSpPr>
        <p:spPr bwMode="auto">
          <a:xfrm>
            <a:off x="4876800" y="2133600"/>
            <a:ext cx="4000500" cy="3939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lgn="l">
              <a:spcBef>
                <a:spcPct val="50000"/>
              </a:spcBef>
              <a:buFont typeface="Courier New" panose="02070309020205020404" pitchFamily="49" charset="0"/>
              <a:buChar char="o"/>
            </a:pPr>
            <a:r>
              <a:rPr lang="en-US" sz="2000" b="1" dirty="0">
                <a:effectLst>
                  <a:outerShdw blurRad="38100" dist="38100" dir="2700000" algn="tl">
                    <a:srgbClr val="DDDDDD"/>
                  </a:outerShdw>
                </a:effectLst>
              </a:rPr>
              <a:t>Cell, Land-line?  NO!</a:t>
            </a:r>
          </a:p>
          <a:p>
            <a:pPr marL="342900" indent="-342900">
              <a:spcBef>
                <a:spcPct val="50000"/>
              </a:spcBef>
              <a:buFont typeface="Courier New" panose="02070309020205020404" pitchFamily="49" charset="0"/>
              <a:buChar char="o"/>
            </a:pPr>
            <a:r>
              <a:rPr lang="en-US" sz="2000" b="1" dirty="0">
                <a:effectLst>
                  <a:outerShdw blurRad="38100" dist="38100" dir="2700000" algn="tl">
                    <a:srgbClr val="DDDDDD"/>
                  </a:outerShdw>
                </a:effectLst>
              </a:rPr>
              <a:t>Satellite/Microwave?  NO!</a:t>
            </a:r>
          </a:p>
          <a:p>
            <a:pPr marL="342900" indent="-342900" algn="l">
              <a:spcBef>
                <a:spcPct val="50000"/>
              </a:spcBef>
              <a:buFont typeface="Courier New" panose="02070309020205020404" pitchFamily="49" charset="0"/>
              <a:buChar char="o"/>
            </a:pPr>
            <a:r>
              <a:rPr lang="en-US" sz="2000" b="1" dirty="0">
                <a:effectLst>
                  <a:outerShdw blurRad="38100" dist="38100" dir="2700000" algn="tl">
                    <a:srgbClr val="DDDDDD"/>
                  </a:outerShdw>
                </a:effectLst>
              </a:rPr>
              <a:t>VHF/UHF/800/700 Public Safety Service, NO! </a:t>
            </a:r>
          </a:p>
          <a:p>
            <a:pPr marL="342900" indent="-342900" algn="l">
              <a:spcBef>
                <a:spcPct val="50000"/>
              </a:spcBef>
              <a:buFont typeface="Courier New" panose="02070309020205020404" pitchFamily="49" charset="0"/>
              <a:buChar char="o"/>
            </a:pPr>
            <a:r>
              <a:rPr lang="en-US" sz="2000" b="1" dirty="0">
                <a:effectLst>
                  <a:outerShdw blurRad="38100" dist="38100" dir="2700000" algn="tl">
                    <a:srgbClr val="DDDDDD"/>
                  </a:outerShdw>
                </a:effectLst>
              </a:rPr>
              <a:t>Mobile HF SSB? </a:t>
            </a:r>
            <a:r>
              <a:rPr lang="en-US" sz="2000" b="1" dirty="0">
                <a:solidFill>
                  <a:srgbClr val="0000FF"/>
                </a:solidFill>
                <a:effectLst>
                  <a:outerShdw blurRad="38100" dist="38100" dir="2700000" algn="tl">
                    <a:srgbClr val="DDDDDD"/>
                  </a:outerShdw>
                </a:effectLst>
              </a:rPr>
              <a:t>YES</a:t>
            </a:r>
            <a:endParaRPr lang="en-US" sz="2000" b="1" dirty="0">
              <a:effectLst>
                <a:outerShdw blurRad="38100" dist="38100" dir="2700000" algn="tl">
                  <a:srgbClr val="DDDDDD"/>
                </a:outerShdw>
              </a:effectLst>
            </a:endParaRPr>
          </a:p>
          <a:p>
            <a:pPr marL="342900" indent="-342900" algn="l">
              <a:spcBef>
                <a:spcPct val="50000"/>
              </a:spcBef>
              <a:buFont typeface="Courier New" panose="02070309020205020404" pitchFamily="49" charset="0"/>
              <a:buChar char="o"/>
            </a:pPr>
            <a:r>
              <a:rPr lang="en-US" sz="2000" b="1" dirty="0">
                <a:solidFill>
                  <a:srgbClr val="000000"/>
                </a:solidFill>
                <a:effectLst>
                  <a:outerShdw blurRad="38100" dist="38100" dir="2700000" algn="tl">
                    <a:srgbClr val="DDDDDD"/>
                  </a:outerShdw>
                </a:effectLst>
              </a:rPr>
              <a:t>Mobile Winlink Radio E-Mail?  </a:t>
            </a:r>
          </a:p>
          <a:p>
            <a:pPr algn="l">
              <a:spcBef>
                <a:spcPct val="50000"/>
              </a:spcBef>
            </a:pPr>
            <a:r>
              <a:rPr lang="en-US" sz="2000" b="1" dirty="0">
                <a:solidFill>
                  <a:srgbClr val="0000FF"/>
                </a:solidFill>
                <a:effectLst>
                  <a:outerShdw blurRad="38100" dist="38100" dir="2700000" algn="tl">
                    <a:srgbClr val="DDDDDD"/>
                  </a:outerShdw>
                </a:effectLst>
              </a:rPr>
              <a:t>You are looking at the results of one of many pix sent by non-Ham Winlink during TEMA recon to KY during an ice storm.</a:t>
            </a:r>
          </a:p>
        </p:txBody>
      </p:sp>
      <p:sp>
        <p:nvSpPr>
          <p:cNvPr id="4" name="TextBox 3"/>
          <p:cNvSpPr txBox="1"/>
          <p:nvPr/>
        </p:nvSpPr>
        <p:spPr>
          <a:xfrm>
            <a:off x="2200274" y="319394"/>
            <a:ext cx="6791325" cy="830997"/>
          </a:xfrm>
          <a:prstGeom prst="rect">
            <a:avLst/>
          </a:prstGeom>
          <a:noFill/>
        </p:spPr>
        <p:txBody>
          <a:bodyPr wrap="square" rtlCol="0">
            <a:spAutoFit/>
          </a:bodyPr>
          <a:lstStyle/>
          <a:p>
            <a:r>
              <a:rPr lang="en-US" sz="2400" b="1" dirty="0">
                <a:solidFill>
                  <a:srgbClr val="FFFFFF"/>
                </a:solidFill>
              </a:rPr>
              <a:t>Winlink Nationwide HF Email Network for Emergency Response</a:t>
            </a:r>
          </a:p>
        </p:txBody>
      </p:sp>
      <p:sp>
        <p:nvSpPr>
          <p:cNvPr id="5" name="Slide Number Placeholder 3">
            <a:extLst>
              <a:ext uri="{FF2B5EF4-FFF2-40B4-BE49-F238E27FC236}">
                <a16:creationId xmlns:a16="http://schemas.microsoft.com/office/drawing/2014/main" id="{8BFF7C98-ED30-4426-B0FB-41F1C96E1EE8}"/>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46</a:t>
            </a:fld>
            <a:endParaRPr lang="en-US" dirty="0"/>
          </a:p>
        </p:txBody>
      </p:sp>
    </p:spTree>
    <p:extLst>
      <p:ext uri="{BB962C8B-B14F-4D97-AF65-F5344CB8AC3E}">
        <p14:creationId xmlns:p14="http://schemas.microsoft.com/office/powerpoint/2010/main" val="3030354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5ac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371600"/>
            <a:ext cx="9144000" cy="5645713"/>
          </a:xfrm>
          <a:prstGeom prst="rect">
            <a:avLst/>
          </a:prstGeom>
        </p:spPr>
      </p:pic>
      <p:sp>
        <p:nvSpPr>
          <p:cNvPr id="3" name="TextBox 2"/>
          <p:cNvSpPr txBox="1"/>
          <p:nvPr/>
        </p:nvSpPr>
        <p:spPr>
          <a:xfrm>
            <a:off x="2667000" y="476092"/>
            <a:ext cx="5897768" cy="584776"/>
          </a:xfrm>
          <a:prstGeom prst="rect">
            <a:avLst/>
          </a:prstGeom>
          <a:noFill/>
        </p:spPr>
        <p:txBody>
          <a:bodyPr wrap="none" rtlCol="0">
            <a:spAutoFit/>
          </a:bodyPr>
          <a:lstStyle/>
          <a:p>
            <a:r>
              <a:rPr lang="en-US" sz="3200" b="1" dirty="0">
                <a:solidFill>
                  <a:srgbClr val="FFFFFF"/>
                </a:solidFill>
              </a:rPr>
              <a:t>The SHARES Alternative (Winlink)</a:t>
            </a:r>
          </a:p>
        </p:txBody>
      </p:sp>
      <p:sp>
        <p:nvSpPr>
          <p:cNvPr id="5" name="Slide Number Placeholder 3">
            <a:extLst>
              <a:ext uri="{FF2B5EF4-FFF2-40B4-BE49-F238E27FC236}">
                <a16:creationId xmlns:a16="http://schemas.microsoft.com/office/drawing/2014/main" id="{867929F5-82B3-46D6-A803-46E87AE3CD99}"/>
              </a:ext>
            </a:extLst>
          </p:cNvPr>
          <p:cNvSpPr>
            <a:spLocks noGrp="1"/>
          </p:cNvSpPr>
          <p:nvPr>
            <p:ph type="sldNum" sz="quarter" idx="12"/>
          </p:nvPr>
        </p:nvSpPr>
        <p:spPr>
          <a:xfrm>
            <a:off x="6553200" y="6356350"/>
            <a:ext cx="2133600" cy="365125"/>
          </a:xfrm>
        </p:spPr>
        <p:txBody>
          <a:bodyPr/>
          <a:lstStyle/>
          <a:p>
            <a:fld id="{04491A0E-9709-48F1-990A-7D4E985AF29A}" type="slidenum">
              <a:rPr lang="en-US" smtClean="0"/>
              <a:t>47</a:t>
            </a:fld>
            <a:endParaRPr lang="en-US" dirty="0"/>
          </a:p>
        </p:txBody>
      </p:sp>
      <p:graphicFrame>
        <p:nvGraphicFramePr>
          <p:cNvPr id="6" name="Diagram 5">
            <a:extLst>
              <a:ext uri="{FF2B5EF4-FFF2-40B4-BE49-F238E27FC236}">
                <a16:creationId xmlns:a16="http://schemas.microsoft.com/office/drawing/2014/main" id="{7FB3EBF3-99D8-7847-9D4E-4A00BB750060}"/>
              </a:ext>
            </a:extLst>
          </p:cNvPr>
          <p:cNvGraphicFramePr/>
          <p:nvPr>
            <p:extLst>
              <p:ext uri="{D42A27DB-BD31-4B8C-83A1-F6EECF244321}">
                <p14:modId xmlns:p14="http://schemas.microsoft.com/office/powerpoint/2010/main" val="3123993625"/>
              </p:ext>
            </p:extLst>
          </p:nvPr>
        </p:nvGraphicFramePr>
        <p:xfrm>
          <a:off x="25400" y="1447800"/>
          <a:ext cx="7061200" cy="129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0478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Times New Roman" panose="02020603050405020304" pitchFamily="18" charset="0"/>
                <a:cs typeface="Times New Roman" panose="02020603050405020304" pitchFamily="18" charset="0"/>
              </a:rPr>
              <a:t>Questions?</a:t>
            </a:r>
          </a:p>
        </p:txBody>
      </p:sp>
      <p:sp>
        <p:nvSpPr>
          <p:cNvPr id="3" name="Content Placeholder 2"/>
          <p:cNvSpPr>
            <a:spLocks noGrp="1"/>
          </p:cNvSpPr>
          <p:nvPr>
            <p:ph idx="1"/>
          </p:nvPr>
        </p:nvSpPr>
        <p:spPr>
          <a:xfrm>
            <a:off x="460218" y="1569191"/>
            <a:ext cx="4187982" cy="2393209"/>
          </a:xfrm>
        </p:spPr>
        <p:txBody>
          <a:bodyPr>
            <a:normAutofit fontScale="55000" lnSpcReduction="20000"/>
          </a:bodyPr>
          <a:lstStyle/>
          <a:p>
            <a:pPr marL="0" indent="0" algn="ctr">
              <a:buNone/>
            </a:pPr>
            <a:r>
              <a:rPr lang="en-US" sz="4000" dirty="0">
                <a:latin typeface="Times New Roman" panose="02020603050405020304" pitchFamily="18" charset="0"/>
                <a:cs typeface="Times New Roman" panose="02020603050405020304" pitchFamily="18" charset="0"/>
              </a:rPr>
              <a:t>Cybersecurity and Infrastructure Security Agency</a:t>
            </a:r>
          </a:p>
          <a:p>
            <a:pPr marL="0" indent="0" algn="ctr">
              <a:buNone/>
            </a:pPr>
            <a:r>
              <a:rPr lang="en-US" sz="4400" dirty="0">
                <a:latin typeface="Times New Roman" panose="02020603050405020304" pitchFamily="18" charset="0"/>
                <a:cs typeface="Times New Roman" panose="02020603050405020304" pitchFamily="18" charset="0"/>
              </a:rPr>
              <a:t>SHARES HF Radio Program</a:t>
            </a:r>
          </a:p>
          <a:p>
            <a:pPr marL="0" indent="0" algn="ctr">
              <a:buNone/>
            </a:pPr>
            <a:r>
              <a:rPr lang="en-US" sz="4400" dirty="0">
                <a:latin typeface="Times New Roman" panose="02020603050405020304" pitchFamily="18" charset="0"/>
                <a:cs typeface="Times New Roman" panose="02020603050405020304" pitchFamily="18" charset="0"/>
              </a:rPr>
              <a:t>703-235-5329</a:t>
            </a:r>
          </a:p>
          <a:p>
            <a:pPr marL="0" indent="0" algn="ctr">
              <a:buNone/>
            </a:pPr>
            <a:r>
              <a:rPr lang="en-US" sz="4400" dirty="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hlinkClick r:id="rId3"/>
              </a:rPr>
              <a:t>nccshares@hq.dhs.gov</a:t>
            </a:r>
            <a:endParaRPr lang="en-US" sz="3800" dirty="0">
              <a:latin typeface="Times New Roman" panose="02020603050405020304" pitchFamily="18" charset="0"/>
              <a:cs typeface="Times New Roman" panose="02020603050405020304" pitchFamily="18" charset="0"/>
            </a:endParaRPr>
          </a:p>
          <a:p>
            <a:pPr marL="0" indent="0" algn="ctr">
              <a:buNone/>
            </a:pPr>
            <a:r>
              <a:rPr lang="en-US" sz="3800" dirty="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hlinkClick r:id="rId4"/>
              </a:rPr>
              <a:t>www.dhs.gov/shares</a:t>
            </a:r>
            <a:endParaRPr lang="en-US" sz="5100" dirty="0">
              <a:latin typeface="Times New Roman" panose="02020603050405020304" pitchFamily="18" charset="0"/>
              <a:cs typeface="Times New Roman" panose="02020603050405020304" pitchFamily="18" charset="0"/>
              <a:hlinkClick r:id="rId4"/>
            </a:endParaRPr>
          </a:p>
        </p:txBody>
      </p:sp>
      <p:sp>
        <p:nvSpPr>
          <p:cNvPr id="4" name="Slide Number Placeholder 3"/>
          <p:cNvSpPr>
            <a:spLocks noGrp="1"/>
          </p:cNvSpPr>
          <p:nvPr>
            <p:ph type="sldNum" sz="quarter" idx="12"/>
          </p:nvPr>
        </p:nvSpPr>
        <p:spPr/>
        <p:txBody>
          <a:bodyPr/>
          <a:lstStyle/>
          <a:p>
            <a:fld id="{04491A0E-9709-48F1-990A-7D4E985AF29A}" type="slidenum">
              <a:rPr lang="en-US" smtClean="0"/>
              <a:t>48</a:t>
            </a:fld>
            <a:endParaRPr lang="en-US" dirty="0"/>
          </a:p>
        </p:txBody>
      </p:sp>
      <p:sp>
        <p:nvSpPr>
          <p:cNvPr id="5" name="TextBox 4"/>
          <p:cNvSpPr txBox="1"/>
          <p:nvPr/>
        </p:nvSpPr>
        <p:spPr>
          <a:xfrm>
            <a:off x="4572000" y="1593298"/>
            <a:ext cx="4114800" cy="249299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Ross Merlin, WA2WDT</a:t>
            </a:r>
          </a:p>
          <a:p>
            <a:pPr algn="ctr"/>
            <a:r>
              <a:rPr lang="en-US" sz="2400" dirty="0">
                <a:latin typeface="Times New Roman" panose="02020603050405020304" pitchFamily="18" charset="0"/>
                <a:cs typeface="Times New Roman" panose="02020603050405020304" pitchFamily="18" charset="0"/>
              </a:rPr>
              <a:t>SHARES Program Manager</a:t>
            </a:r>
          </a:p>
          <a:p>
            <a:pPr algn="ctr"/>
            <a:r>
              <a:rPr lang="en-US" sz="2400" dirty="0">
                <a:latin typeface="Times New Roman" panose="02020603050405020304" pitchFamily="18" charset="0"/>
                <a:cs typeface="Times New Roman" panose="02020603050405020304" pitchFamily="18" charset="0"/>
              </a:rPr>
              <a:t>Office  703-235-5758</a:t>
            </a:r>
          </a:p>
          <a:p>
            <a:pPr algn="ctr"/>
            <a:r>
              <a:rPr lang="en-US" sz="2400" dirty="0">
                <a:latin typeface="Times New Roman" panose="02020603050405020304" pitchFamily="18" charset="0"/>
                <a:cs typeface="Times New Roman" panose="02020603050405020304" pitchFamily="18" charset="0"/>
              </a:rPr>
              <a:t>Cell 202-631-0690</a:t>
            </a:r>
          </a:p>
          <a:p>
            <a:pPr algn="ctr"/>
            <a:r>
              <a:rPr lang="en-US" sz="2400" dirty="0">
                <a:latin typeface="Times New Roman" panose="02020603050405020304" pitchFamily="18" charset="0"/>
                <a:cs typeface="Times New Roman" panose="02020603050405020304" pitchFamily="18" charset="0"/>
                <a:hlinkClick r:id="rId5"/>
              </a:rPr>
              <a:t>ross.merlin@cisa.dhs.gov</a:t>
            </a:r>
            <a:endParaRPr lang="en-US" sz="24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062FE3D-912F-4B7B-986E-91703A58C657}"/>
              </a:ext>
            </a:extLst>
          </p:cNvPr>
          <p:cNvSpPr txBox="1">
            <a:spLocks/>
          </p:cNvSpPr>
          <p:nvPr/>
        </p:nvSpPr>
        <p:spPr bwMode="auto">
          <a:xfrm>
            <a:off x="2095500" y="4430591"/>
            <a:ext cx="5143500" cy="1801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indent="0" algn="ctr" fontAlgn="base">
              <a:spcBef>
                <a:spcPct val="20000"/>
              </a:spcBef>
              <a:spcAft>
                <a:spcPct val="0"/>
              </a:spcAft>
              <a:buFont typeface="Arial" charset="0"/>
              <a:buNone/>
              <a:defRPr sz="4000" b="1">
                <a:latin typeface="Times New Roman" panose="02020603050405020304" pitchFamily="18" charset="0"/>
                <a:cs typeface="Times New Roman" panose="02020603050405020304" pitchFamily="18" charset="0"/>
              </a:defRPr>
            </a:lvl1pPr>
            <a:lvl2pPr marL="742950" indent="-285750" fontAlgn="base">
              <a:spcBef>
                <a:spcPct val="20000"/>
              </a:spcBef>
              <a:spcAft>
                <a:spcPct val="0"/>
              </a:spcAft>
              <a:buFont typeface="Arial" charset="0"/>
              <a:buChar char="–"/>
              <a:defRPr sz="2800"/>
            </a:lvl2pPr>
            <a:lvl3pPr marL="1143000" indent="-228600" fontAlgn="base">
              <a:spcBef>
                <a:spcPct val="20000"/>
              </a:spcBef>
              <a:spcAft>
                <a:spcPct val="0"/>
              </a:spcAft>
              <a:buFont typeface="Arial" charset="0"/>
              <a:buChar char="•"/>
              <a:defRPr sz="2400"/>
            </a:lvl3pPr>
            <a:lvl4pPr marL="1600200" indent="-228600" fontAlgn="base">
              <a:spcBef>
                <a:spcPct val="20000"/>
              </a:spcBef>
              <a:spcAft>
                <a:spcPct val="0"/>
              </a:spcAft>
              <a:buFont typeface="Arial" charset="0"/>
              <a:buChar char="–"/>
              <a:defRPr sz="2000"/>
            </a:lvl4pPr>
            <a:lvl5pPr marL="2057400" indent="-228600" fontAlgn="base">
              <a:spcBef>
                <a:spcPct val="20000"/>
              </a:spcBef>
              <a:spcAft>
                <a:spcPct val="0"/>
              </a:spcAft>
              <a:buFont typeface="Arial"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0"/>
              </a:spcBef>
              <a:spcAft>
                <a:spcPts val="0"/>
              </a:spcAft>
            </a:pPr>
            <a:r>
              <a:rPr lang="en-US" sz="2400" b="0" dirty="0"/>
              <a:t>Steve Waterman, K4CJX</a:t>
            </a:r>
            <a:br>
              <a:rPr lang="en-US" sz="2400" b="0" dirty="0"/>
            </a:br>
            <a:r>
              <a:rPr lang="en-US" sz="2400" b="0" dirty="0"/>
              <a:t>DHS CISA SHARES (Winlink Admin)</a:t>
            </a:r>
          </a:p>
          <a:p>
            <a:pPr>
              <a:spcBef>
                <a:spcPts val="0"/>
              </a:spcBef>
              <a:spcAft>
                <a:spcPts val="0"/>
              </a:spcAft>
            </a:pPr>
            <a:r>
              <a:rPr lang="en-US" sz="2400" b="0" dirty="0"/>
              <a:t>Cell: 615-300-5296</a:t>
            </a:r>
            <a:br>
              <a:rPr lang="en-US" sz="2400" b="0" dirty="0"/>
            </a:br>
            <a:r>
              <a:rPr lang="en-US" sz="2400" dirty="0">
                <a:hlinkClick r:id="rId4"/>
              </a:rPr>
              <a:t>k4cjx@comcast.net</a:t>
            </a:r>
          </a:p>
        </p:txBody>
      </p:sp>
      <p:cxnSp>
        <p:nvCxnSpPr>
          <p:cNvPr id="8" name="Straight Connector 7">
            <a:extLst>
              <a:ext uri="{FF2B5EF4-FFF2-40B4-BE49-F238E27FC236}">
                <a16:creationId xmlns:a16="http://schemas.microsoft.com/office/drawing/2014/main" id="{F6CCF449-8B99-41F2-A7D7-223C9A24FBE6}"/>
              </a:ext>
            </a:extLst>
          </p:cNvPr>
          <p:cNvCxnSpPr/>
          <p:nvPr/>
        </p:nvCxnSpPr>
        <p:spPr>
          <a:xfrm>
            <a:off x="609600" y="3810000"/>
            <a:ext cx="8077200"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05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2209781" y="-2092"/>
            <a:ext cx="6665618" cy="1044789"/>
          </a:xfrm>
        </p:spPr>
        <p:txBody>
          <a:bodyPr>
            <a:noAutofit/>
          </a:bodyPr>
          <a:lstStyle/>
          <a:p>
            <a:pPr algn="l"/>
            <a:br>
              <a:rPr lang="en-US" sz="2400" b="1" dirty="0">
                <a:solidFill>
                  <a:srgbClr val="FFFFFF"/>
                </a:solidFill>
              </a:rPr>
            </a:br>
            <a:r>
              <a:rPr lang="en-US" sz="2400" b="1" dirty="0">
                <a:solidFill>
                  <a:srgbClr val="FFFFFF"/>
                </a:solidFill>
              </a:rPr>
              <a:t>We can’t predict the size, nature or location of a disaster area!  We be must prepared, regardless</a:t>
            </a:r>
            <a:r>
              <a:rPr lang="en-US" sz="2400" dirty="0">
                <a:solidFill>
                  <a:srgbClr val="FFFFFF"/>
                </a:solidFill>
              </a:rPr>
              <a:t>.</a:t>
            </a:r>
          </a:p>
        </p:txBody>
      </p:sp>
      <p:sp>
        <p:nvSpPr>
          <p:cNvPr id="425988" name="Rectangle 4"/>
          <p:cNvSpPr>
            <a:spLocks noChangeArrowheads="1"/>
          </p:cNvSpPr>
          <p:nvPr/>
        </p:nvSpPr>
        <p:spPr bwMode="auto">
          <a:xfrm>
            <a:off x="-33338" y="2011363"/>
            <a:ext cx="9144001"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endParaRPr lang="en-US"/>
          </a:p>
        </p:txBody>
      </p:sp>
      <p:pic>
        <p:nvPicPr>
          <p:cNvPr id="425989" name="Picture 5" descr="IMG0815064713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799" y="1760549"/>
            <a:ext cx="2909719" cy="2182289"/>
          </a:xfrm>
          <a:prstGeom prst="rect">
            <a:avLst/>
          </a:prstGeom>
          <a:noFill/>
          <a:extLst>
            <a:ext uri="{909E8E84-426E-40dd-AFC4-6F175D3DCCD1}">
              <a14:hiddenFill xmlns="" xmlns:a14="http://schemas.microsoft.com/office/drawing/2010/main">
                <a:solidFill>
                  <a:srgbClr val="FFFFFF"/>
                </a:solidFill>
              </a14:hiddenFill>
            </a:ext>
          </a:extLst>
        </p:spPr>
      </p:pic>
      <p:pic>
        <p:nvPicPr>
          <p:cNvPr id="425990" name="Picture 6" descr="w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8" y="1841496"/>
            <a:ext cx="2487821" cy="2013366"/>
          </a:xfrm>
          <a:prstGeom prst="rect">
            <a:avLst/>
          </a:prstGeom>
          <a:noFill/>
          <a:extLst>
            <a:ext uri="{909E8E84-426E-40dd-AFC4-6F175D3DCCD1}">
              <a14:hiddenFill xmlns="" xmlns:a14="http://schemas.microsoft.com/office/drawing/2010/main">
                <a:solidFill>
                  <a:srgbClr val="FFFFFF"/>
                </a:solidFill>
              </a14:hiddenFill>
            </a:ext>
          </a:extLst>
        </p:spPr>
      </p:pic>
      <p:sp>
        <p:nvSpPr>
          <p:cNvPr id="425993" name="Line 9"/>
          <p:cNvSpPr>
            <a:spLocks noChangeShapeType="1"/>
          </p:cNvSpPr>
          <p:nvPr/>
        </p:nvSpPr>
        <p:spPr bwMode="auto">
          <a:xfrm>
            <a:off x="7543800" y="2514600"/>
            <a:ext cx="304800" cy="0"/>
          </a:xfrm>
          <a:prstGeom prst="line">
            <a:avLst/>
          </a:prstGeom>
          <a:noFill/>
          <a:ln w="3175">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5995" name="Text Box 11"/>
          <p:cNvSpPr txBox="1">
            <a:spLocks noChangeArrowheads="1"/>
          </p:cNvSpPr>
          <p:nvPr/>
        </p:nvSpPr>
        <p:spPr bwMode="auto">
          <a:xfrm>
            <a:off x="1113631" y="1360620"/>
            <a:ext cx="116318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buClr>
                <a:schemeClr val="bg1"/>
              </a:buClr>
            </a:pPr>
            <a:r>
              <a:rPr lang="en-US" sz="2000" b="1" dirty="0">
                <a:solidFill>
                  <a:srgbClr val="0000FF"/>
                </a:solidFill>
              </a:rPr>
              <a:t>Local?</a:t>
            </a:r>
          </a:p>
        </p:txBody>
      </p:sp>
      <p:sp>
        <p:nvSpPr>
          <p:cNvPr id="425996" name="Text Box 12"/>
          <p:cNvSpPr txBox="1">
            <a:spLocks noChangeArrowheads="1"/>
          </p:cNvSpPr>
          <p:nvPr/>
        </p:nvSpPr>
        <p:spPr bwMode="auto">
          <a:xfrm>
            <a:off x="3581400" y="1371966"/>
            <a:ext cx="122283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Regional?</a:t>
            </a:r>
          </a:p>
        </p:txBody>
      </p:sp>
      <p:sp>
        <p:nvSpPr>
          <p:cNvPr id="425997" name="Text Box 13"/>
          <p:cNvSpPr txBox="1">
            <a:spLocks noChangeArrowheads="1"/>
          </p:cNvSpPr>
          <p:nvPr/>
        </p:nvSpPr>
        <p:spPr bwMode="auto">
          <a:xfrm>
            <a:off x="6818947" y="1301995"/>
            <a:ext cx="121142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National?</a:t>
            </a:r>
          </a:p>
        </p:txBody>
      </p:sp>
      <p:sp>
        <p:nvSpPr>
          <p:cNvPr id="14" name="Slide Number Placeholder 3">
            <a:extLst>
              <a:ext uri="{FF2B5EF4-FFF2-40B4-BE49-F238E27FC236}">
                <a16:creationId xmlns:a16="http://schemas.microsoft.com/office/drawing/2014/main" id="{A9A8BD7C-9C67-4AED-9C72-774B9B509F8C}"/>
              </a:ext>
            </a:extLst>
          </p:cNvPr>
          <p:cNvSpPr>
            <a:spLocks noGrp="1"/>
          </p:cNvSpPr>
          <p:nvPr>
            <p:ph type="sldNum" sz="quarter" idx="12"/>
          </p:nvPr>
        </p:nvSpPr>
        <p:spPr>
          <a:xfrm>
            <a:off x="5334000" y="6338140"/>
            <a:ext cx="304800" cy="365125"/>
          </a:xfrm>
        </p:spPr>
        <p:txBody>
          <a:bodyPr/>
          <a:lstStyle/>
          <a:p>
            <a:fld id="{04491A0E-9709-48F1-990A-7D4E985AF29A}" type="slidenum">
              <a:rPr lang="en-US" smtClean="0"/>
              <a:t>5</a:t>
            </a:fld>
            <a:endParaRPr lang="en-US" dirty="0"/>
          </a:p>
        </p:txBody>
      </p:sp>
      <p:sp>
        <p:nvSpPr>
          <p:cNvPr id="15" name="Slide Number Placeholder 3">
            <a:extLst>
              <a:ext uri="{FF2B5EF4-FFF2-40B4-BE49-F238E27FC236}">
                <a16:creationId xmlns:a16="http://schemas.microsoft.com/office/drawing/2014/main" id="{FE181641-E24B-4AC8-BBCF-EAADF16ECB9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491A0E-9709-48F1-990A-7D4E985AF29A}" type="slidenum">
              <a:rPr lang="en-US" smtClean="0"/>
              <a:pPr/>
              <a:t>5</a:t>
            </a:fld>
            <a:endParaRPr lang="en-US" dirty="0"/>
          </a:p>
        </p:txBody>
      </p:sp>
      <p:sp>
        <p:nvSpPr>
          <p:cNvPr id="22" name="Text Box 13">
            <a:extLst>
              <a:ext uri="{FF2B5EF4-FFF2-40B4-BE49-F238E27FC236}">
                <a16:creationId xmlns:a16="http://schemas.microsoft.com/office/drawing/2014/main" id="{2363D401-68CA-5148-AC4A-55BAC891C2C9}"/>
              </a:ext>
            </a:extLst>
          </p:cNvPr>
          <p:cNvSpPr txBox="1">
            <a:spLocks noChangeArrowheads="1"/>
          </p:cNvSpPr>
          <p:nvPr/>
        </p:nvSpPr>
        <p:spPr bwMode="auto">
          <a:xfrm>
            <a:off x="6751224" y="3918325"/>
            <a:ext cx="99418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Clr>
                <a:schemeClr val="bg1"/>
              </a:buClr>
            </a:pPr>
            <a:r>
              <a:rPr lang="en-US" sz="2000" b="1" dirty="0">
                <a:solidFill>
                  <a:srgbClr val="0000FF"/>
                </a:solidFill>
              </a:rPr>
              <a:t>Global?</a:t>
            </a:r>
          </a:p>
        </p:txBody>
      </p:sp>
      <p:pic>
        <p:nvPicPr>
          <p:cNvPr id="8" name="Picture 7">
            <a:extLst>
              <a:ext uri="{FF2B5EF4-FFF2-40B4-BE49-F238E27FC236}">
                <a16:creationId xmlns:a16="http://schemas.microsoft.com/office/drawing/2014/main" id="{E31A320F-FB13-9649-9732-27F779A0A962}"/>
              </a:ext>
            </a:extLst>
          </p:cNvPr>
          <p:cNvPicPr>
            <a:picLocks noChangeAspect="1"/>
          </p:cNvPicPr>
          <p:nvPr/>
        </p:nvPicPr>
        <p:blipFill>
          <a:blip r:embed="rId4"/>
          <a:stretch>
            <a:fillRect/>
          </a:stretch>
        </p:blipFill>
        <p:spPr>
          <a:xfrm>
            <a:off x="5943599" y="4213573"/>
            <a:ext cx="2837499" cy="2514599"/>
          </a:xfrm>
          <a:prstGeom prst="rect">
            <a:avLst/>
          </a:prstGeom>
        </p:spPr>
      </p:pic>
      <p:pic>
        <p:nvPicPr>
          <p:cNvPr id="1025" name="Picture 1" descr="page1image64813904">
            <a:extLst>
              <a:ext uri="{FF2B5EF4-FFF2-40B4-BE49-F238E27FC236}">
                <a16:creationId xmlns:a16="http://schemas.microsoft.com/office/drawing/2014/main" id="{3E8C5B2E-7993-C245-9D4A-53D6A624E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48" y="4213572"/>
            <a:ext cx="2635460" cy="26015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F1DF89-5DD9-404B-85AB-B03C14171171}"/>
              </a:ext>
            </a:extLst>
          </p:cNvPr>
          <p:cNvPicPr>
            <a:picLocks noChangeAspect="1"/>
          </p:cNvPicPr>
          <p:nvPr/>
        </p:nvPicPr>
        <p:blipFill>
          <a:blip r:embed="rId6"/>
          <a:stretch>
            <a:fillRect/>
          </a:stretch>
        </p:blipFill>
        <p:spPr>
          <a:xfrm>
            <a:off x="2781376" y="1780287"/>
            <a:ext cx="2992759" cy="2068931"/>
          </a:xfrm>
          <a:prstGeom prst="rect">
            <a:avLst/>
          </a:prstGeom>
        </p:spPr>
      </p:pic>
      <p:pic>
        <p:nvPicPr>
          <p:cNvPr id="3" name="Picture 2">
            <a:extLst>
              <a:ext uri="{FF2B5EF4-FFF2-40B4-BE49-F238E27FC236}">
                <a16:creationId xmlns:a16="http://schemas.microsoft.com/office/drawing/2014/main" id="{71C2B1ED-C532-D94D-8ECD-93B3394F9741}"/>
              </a:ext>
            </a:extLst>
          </p:cNvPr>
          <p:cNvPicPr>
            <a:picLocks noChangeAspect="1"/>
          </p:cNvPicPr>
          <p:nvPr/>
        </p:nvPicPr>
        <p:blipFill>
          <a:blip r:embed="rId7"/>
          <a:stretch>
            <a:fillRect/>
          </a:stretch>
        </p:blipFill>
        <p:spPr>
          <a:xfrm>
            <a:off x="2860075" y="4343129"/>
            <a:ext cx="2997200" cy="2286264"/>
          </a:xfrm>
          <a:prstGeom prst="rect">
            <a:avLst/>
          </a:prstGeom>
        </p:spPr>
      </p:pic>
    </p:spTree>
    <p:extLst>
      <p:ext uri="{BB962C8B-B14F-4D97-AF65-F5344CB8AC3E}">
        <p14:creationId xmlns:p14="http://schemas.microsoft.com/office/powerpoint/2010/main" val="389225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6858000" cy="1143000"/>
          </a:xfrm>
        </p:spPr>
        <p:txBody>
          <a:bodyPr/>
          <a:lstStyle/>
          <a:p>
            <a:r>
              <a:rPr lang="en-US" dirty="0">
                <a:solidFill>
                  <a:schemeClr val="bg1"/>
                </a:solidFill>
                <a:latin typeface="Times New Roman" panose="02020603050405020304" pitchFamily="18" charset="0"/>
                <a:cs typeface="Times New Roman" panose="02020603050405020304" pitchFamily="18" charset="0"/>
              </a:rPr>
              <a:t>Network Restoration</a:t>
            </a:r>
          </a:p>
        </p:txBody>
      </p:sp>
      <p:sp>
        <p:nvSpPr>
          <p:cNvPr id="8" name="Content Placeholder 7"/>
          <p:cNvSpPr>
            <a:spLocks noGrp="1"/>
          </p:cNvSpPr>
          <p:nvPr>
            <p:ph idx="1"/>
          </p:nvPr>
        </p:nvSpPr>
        <p:spPr>
          <a:xfrm>
            <a:off x="208844" y="1416050"/>
            <a:ext cx="8915400" cy="1219200"/>
          </a:xfrm>
        </p:spPr>
        <p:txBody>
          <a:bodyPr/>
          <a:lstStyle/>
          <a:p>
            <a:r>
              <a:rPr lang="en-US" sz="2400" dirty="0">
                <a:latin typeface="Times New Roman" panose="02020603050405020304" pitchFamily="18" charset="0"/>
                <a:cs typeface="Times New Roman" panose="02020603050405020304" pitchFamily="18" charset="0"/>
              </a:rPr>
              <a:t>How do you coordinate </a:t>
            </a:r>
            <a:r>
              <a:rPr lang="en-US" sz="2400" i="1" dirty="0">
                <a:latin typeface="Times New Roman" panose="02020603050405020304" pitchFamily="18" charset="0"/>
                <a:cs typeface="Times New Roman" panose="02020603050405020304" pitchFamily="18" charset="0"/>
              </a:rPr>
              <a:t>any</a:t>
            </a:r>
            <a:r>
              <a:rPr lang="en-US" sz="2400" dirty="0">
                <a:latin typeface="Times New Roman" panose="02020603050405020304" pitchFamily="18" charset="0"/>
                <a:cs typeface="Times New Roman" panose="02020603050405020304" pitchFamily="18" charset="0"/>
              </a:rPr>
              <a:t> large network restoration without “normal” communications?</a:t>
            </a:r>
          </a:p>
          <a:p>
            <a:r>
              <a:rPr lang="en-US" sz="2400" dirty="0">
                <a:latin typeface="Times New Roman" panose="02020603050405020304" pitchFamily="18" charset="0"/>
                <a:cs typeface="Times New Roman" panose="02020603050405020304" pitchFamily="18" charset="0"/>
              </a:rPr>
              <a:t>Power Grid? Internet? land lines? cell phones? satellite phones? LMR networks? </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They</a:t>
            </a:r>
            <a:r>
              <a:rPr lang="en-US" sz="2400" i="1" dirty="0">
                <a:latin typeface="Times New Roman" panose="02020603050405020304" pitchFamily="18" charset="0"/>
                <a:cs typeface="Times New Roman" panose="02020603050405020304" pitchFamily="18" charset="0"/>
              </a:rPr>
              <a:t> all </a:t>
            </a:r>
            <a:r>
              <a:rPr lang="en-US" sz="2400" dirty="0">
                <a:latin typeface="Times New Roman" panose="02020603050405020304" pitchFamily="18" charset="0"/>
                <a:cs typeface="Times New Roman" panose="02020603050405020304" pitchFamily="18" charset="0"/>
              </a:rPr>
              <a:t>depend on vulnerable infrastructure which depend on power, water, fuel, people.</a:t>
            </a:r>
          </a:p>
        </p:txBody>
      </p:sp>
      <p:sp>
        <p:nvSpPr>
          <p:cNvPr id="5" name="Slide Number Placeholder 4"/>
          <p:cNvSpPr>
            <a:spLocks noGrp="1"/>
          </p:cNvSpPr>
          <p:nvPr>
            <p:ph type="sldNum" sz="quarter" idx="12"/>
          </p:nvPr>
        </p:nvSpPr>
        <p:spPr/>
        <p:txBody>
          <a:bodyPr/>
          <a:lstStyle/>
          <a:p>
            <a:fld id="{04491A0E-9709-48F1-990A-7D4E985AF29A}" type="slidenum">
              <a:rPr lang="en-US" smtClean="0"/>
              <a:t>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362" y="2569582"/>
            <a:ext cx="6532689" cy="4288418"/>
          </a:xfrm>
          <a:prstGeom prst="rect">
            <a:avLst/>
          </a:prstGeom>
        </p:spPr>
      </p:pic>
      <p:sp>
        <p:nvSpPr>
          <p:cNvPr id="3" name="TextBox 2"/>
          <p:cNvSpPr txBox="1"/>
          <p:nvPr/>
        </p:nvSpPr>
        <p:spPr>
          <a:xfrm>
            <a:off x="457200" y="6477000"/>
            <a:ext cx="7696200" cy="246221"/>
          </a:xfrm>
          <a:prstGeom prst="rect">
            <a:avLst/>
          </a:prstGeom>
          <a:noFill/>
        </p:spPr>
        <p:txBody>
          <a:bodyPr wrap="square" rtlCol="0">
            <a:spAutoFit/>
          </a:bodyPr>
          <a:lstStyle/>
          <a:p>
            <a:r>
              <a:rPr lang="en-US" sz="1000" dirty="0"/>
              <a:t>Graphic by U. S. Energy Information Administration</a:t>
            </a:r>
          </a:p>
        </p:txBody>
      </p:sp>
    </p:spTree>
    <p:extLst>
      <p:ext uri="{BB962C8B-B14F-4D97-AF65-F5344CB8AC3E}">
        <p14:creationId xmlns:p14="http://schemas.microsoft.com/office/powerpoint/2010/main" val="1359807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27C28-FD49-2941-A785-A68942EA8D03}"/>
              </a:ext>
            </a:extLst>
          </p:cNvPr>
          <p:cNvSpPr>
            <a:spLocks noGrp="1"/>
          </p:cNvSpPr>
          <p:nvPr>
            <p:ph type="title"/>
          </p:nvPr>
        </p:nvSpPr>
        <p:spPr>
          <a:xfrm>
            <a:off x="1828800" y="227013"/>
            <a:ext cx="7543800" cy="1143000"/>
          </a:xfrm>
        </p:spPr>
        <p:txBody>
          <a:bodyPr/>
          <a:lstStyle/>
          <a:p>
            <a:r>
              <a:rPr lang="en-US" sz="4000" b="1" dirty="0">
                <a:solidFill>
                  <a:schemeClr val="bg1"/>
                </a:solidFill>
              </a:rPr>
              <a:t>Why </a:t>
            </a:r>
            <a:r>
              <a:rPr lang="en-US" sz="3600" b="1" dirty="0">
                <a:solidFill>
                  <a:schemeClr val="bg1"/>
                </a:solidFill>
              </a:rPr>
              <a:t>should this matter to HAMS?</a:t>
            </a:r>
            <a:endParaRPr lang="en-US" sz="4000" b="1" dirty="0">
              <a:solidFill>
                <a:schemeClr val="bg1"/>
              </a:solidFill>
            </a:endParaRPr>
          </a:p>
        </p:txBody>
      </p:sp>
      <p:sp>
        <p:nvSpPr>
          <p:cNvPr id="3" name="Content Placeholder 2">
            <a:extLst>
              <a:ext uri="{FF2B5EF4-FFF2-40B4-BE49-F238E27FC236}">
                <a16:creationId xmlns:a16="http://schemas.microsoft.com/office/drawing/2014/main" id="{D4306EC4-4235-EB4B-B7FC-1A7DF48DE32A}"/>
              </a:ext>
            </a:extLst>
          </p:cNvPr>
          <p:cNvSpPr>
            <a:spLocks noGrp="1"/>
          </p:cNvSpPr>
          <p:nvPr>
            <p:ph idx="1"/>
          </p:nvPr>
        </p:nvSpPr>
        <p:spPr/>
        <p:txBody>
          <a:bodyPr/>
          <a:lstStyle/>
          <a:p>
            <a:r>
              <a:rPr lang="en-US" dirty="0"/>
              <a:t>The first statement in the FCC Part 97 Amateur Regulations:</a:t>
            </a:r>
          </a:p>
          <a:p>
            <a:pPr lvl="1"/>
            <a:r>
              <a:rPr lang="en-US" dirty="0"/>
              <a:t>FCC Part §97.1   Basis and purpose:</a:t>
            </a:r>
            <a:r>
              <a:rPr lang="en-US" b="1" dirty="0"/>
              <a:t> </a:t>
            </a:r>
            <a:br>
              <a:rPr lang="en-US" b="1" dirty="0"/>
            </a:br>
            <a:r>
              <a:rPr lang="en-US" dirty="0"/>
              <a:t>(a) Recognition and enhancement of the value of the amateur service to the public as a voluntary noncommercial communication service, </a:t>
            </a:r>
            <a:r>
              <a:rPr lang="en-US" b="1" i="1" u="sng" dirty="0"/>
              <a:t>particularly with respect to providing emergency communications.</a:t>
            </a:r>
          </a:p>
        </p:txBody>
      </p:sp>
      <p:sp>
        <p:nvSpPr>
          <p:cNvPr id="5" name="Slide Number Placeholder 4">
            <a:extLst>
              <a:ext uri="{FF2B5EF4-FFF2-40B4-BE49-F238E27FC236}">
                <a16:creationId xmlns:a16="http://schemas.microsoft.com/office/drawing/2014/main" id="{AD2CEF4C-508F-CD45-BA0D-2A29E49BBC92}"/>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7</a:t>
            </a:fld>
            <a:endParaRPr lang="en-US" dirty="0">
              <a:solidFill>
                <a:prstClr val="black">
                  <a:tint val="75000"/>
                </a:prstClr>
              </a:solidFill>
            </a:endParaRPr>
          </a:p>
        </p:txBody>
      </p:sp>
    </p:spTree>
    <p:extLst>
      <p:ext uri="{BB962C8B-B14F-4D97-AF65-F5344CB8AC3E}">
        <p14:creationId xmlns:p14="http://schemas.microsoft.com/office/powerpoint/2010/main" val="282536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B24C-7CA9-5F4B-ADAA-D6C0A44E4D21}"/>
              </a:ext>
            </a:extLst>
          </p:cNvPr>
          <p:cNvSpPr>
            <a:spLocks noGrp="1"/>
          </p:cNvSpPr>
          <p:nvPr>
            <p:ph type="title"/>
          </p:nvPr>
        </p:nvSpPr>
        <p:spPr>
          <a:xfrm>
            <a:off x="1872916" y="174541"/>
            <a:ext cx="7239000" cy="1143000"/>
          </a:xfrm>
        </p:spPr>
        <p:txBody>
          <a:bodyPr/>
          <a:lstStyle/>
          <a:p>
            <a:r>
              <a:rPr lang="en-US" sz="2800" b="1" dirty="0">
                <a:solidFill>
                  <a:schemeClr val="bg1"/>
                </a:solidFill>
              </a:rPr>
              <a:t>Amateur Radio EmComm: </a:t>
            </a:r>
            <a:br>
              <a:rPr lang="en-US" sz="3200" dirty="0">
                <a:solidFill>
                  <a:schemeClr val="bg1"/>
                </a:solidFill>
              </a:rPr>
            </a:br>
            <a:r>
              <a:rPr lang="en-US" sz="3200" b="1" dirty="0">
                <a:solidFill>
                  <a:srgbClr val="FF0000"/>
                </a:solidFill>
              </a:rPr>
              <a:t>A double edged sword?</a:t>
            </a:r>
          </a:p>
        </p:txBody>
      </p:sp>
      <p:sp>
        <p:nvSpPr>
          <p:cNvPr id="3" name="Content Placeholder 2">
            <a:extLst>
              <a:ext uri="{FF2B5EF4-FFF2-40B4-BE49-F238E27FC236}">
                <a16:creationId xmlns:a16="http://schemas.microsoft.com/office/drawing/2014/main" id="{DD7B75F4-1331-6E4E-8C44-D93624FF08DF}"/>
              </a:ext>
            </a:extLst>
          </p:cNvPr>
          <p:cNvSpPr>
            <a:spLocks noGrp="1"/>
          </p:cNvSpPr>
          <p:nvPr>
            <p:ph idx="1"/>
          </p:nvPr>
        </p:nvSpPr>
        <p:spPr>
          <a:xfrm>
            <a:off x="381000" y="1462087"/>
            <a:ext cx="8763000" cy="5395913"/>
          </a:xfrm>
        </p:spPr>
        <p:txBody>
          <a:bodyPr/>
          <a:lstStyle/>
          <a:p>
            <a:r>
              <a:rPr lang="en-US" sz="2800" b="1" dirty="0"/>
              <a:t>FCC says EmComm is a critically important justification for the existence of the Amateur Service…</a:t>
            </a:r>
          </a:p>
          <a:p>
            <a:r>
              <a:rPr lang="en-US" sz="2800" b="1" u="sng" dirty="0"/>
              <a:t>BUT</a:t>
            </a:r>
            <a:r>
              <a:rPr lang="en-US" sz="2800" dirty="0"/>
              <a:t>….there are…</a:t>
            </a:r>
          </a:p>
          <a:p>
            <a:pPr lvl="1"/>
            <a:r>
              <a:rPr lang="en-US" sz="2400" i="1" dirty="0"/>
              <a:t>Severe</a:t>
            </a:r>
            <a:r>
              <a:rPr lang="en-US" sz="2400" dirty="0"/>
              <a:t> regulatory restrictions in Part 97 (mainly due to Historical Lobbying efforts </a:t>
            </a:r>
            <a:r>
              <a:rPr lang="en-US" sz="2400" dirty="0" err="1"/>
              <a:t>ie</a:t>
            </a:r>
            <a:r>
              <a:rPr lang="en-US" sz="2400" dirty="0"/>
              <a:t>: (§ 97.113) </a:t>
            </a:r>
          </a:p>
          <a:p>
            <a:pPr lvl="1"/>
            <a:r>
              <a:rPr lang="en-US" sz="2400" dirty="0"/>
              <a:t>Limited spectrum and no channelization.</a:t>
            </a:r>
          </a:p>
          <a:p>
            <a:pPr lvl="1"/>
            <a:r>
              <a:rPr lang="en-US" sz="2400" dirty="0"/>
              <a:t>Data transfer restrictions (symbol rate rule) </a:t>
            </a:r>
          </a:p>
          <a:p>
            <a:pPr lvl="1"/>
            <a:r>
              <a:rPr lang="en-US" sz="2400" dirty="0"/>
              <a:t>No specific EmComm training required in Part 97 (no mention of NIMS ICS)</a:t>
            </a:r>
          </a:p>
          <a:p>
            <a:pPr marL="514350" indent="-457200"/>
            <a:r>
              <a:rPr lang="en-US" sz="2800" dirty="0"/>
              <a:t>FCC states that we are a “Public Service” not an “Emergency Service.”  Does that diminish our value?</a:t>
            </a:r>
          </a:p>
          <a:p>
            <a:pPr marL="457200" lvl="1" indent="0">
              <a:buNone/>
            </a:pPr>
            <a:endParaRPr lang="en-US" dirty="0"/>
          </a:p>
        </p:txBody>
      </p:sp>
      <p:sp>
        <p:nvSpPr>
          <p:cNvPr id="5" name="Slide Number Placeholder 4">
            <a:extLst>
              <a:ext uri="{FF2B5EF4-FFF2-40B4-BE49-F238E27FC236}">
                <a16:creationId xmlns:a16="http://schemas.microsoft.com/office/drawing/2014/main" id="{6700D9D8-3843-CA4C-B5A6-4ABDFE81229A}"/>
              </a:ext>
            </a:extLst>
          </p:cNvPr>
          <p:cNvSpPr>
            <a:spLocks noGrp="1"/>
          </p:cNvSpPr>
          <p:nvPr>
            <p:ph type="sldNum" sz="quarter" idx="12"/>
          </p:nvPr>
        </p:nvSpPr>
        <p:spPr/>
        <p:txBody>
          <a:bodyPr/>
          <a:lstStyle/>
          <a:p>
            <a:pPr>
              <a:defRPr/>
            </a:pPr>
            <a:fld id="{B1DD0A10-FF81-4404-8721-BB18F57184A3}" type="slidenum">
              <a:rPr lang="en-US" smtClean="0">
                <a:solidFill>
                  <a:prstClr val="black">
                    <a:tint val="75000"/>
                  </a:prstClr>
                </a:solidFill>
              </a:rPr>
              <a:pPr>
                <a:defRPr/>
              </a:pPr>
              <a:t>8</a:t>
            </a:fld>
            <a:endParaRPr lang="en-US" dirty="0">
              <a:solidFill>
                <a:prstClr val="black">
                  <a:tint val="75000"/>
                </a:prstClr>
              </a:solidFill>
            </a:endParaRPr>
          </a:p>
        </p:txBody>
      </p:sp>
    </p:spTree>
    <p:extLst>
      <p:ext uri="{BB962C8B-B14F-4D97-AF65-F5344CB8AC3E}">
        <p14:creationId xmlns:p14="http://schemas.microsoft.com/office/powerpoint/2010/main" val="2407794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69CC-0667-B840-9C8B-F01E170C474F}"/>
              </a:ext>
            </a:extLst>
          </p:cNvPr>
          <p:cNvSpPr>
            <a:spLocks noGrp="1"/>
          </p:cNvSpPr>
          <p:nvPr>
            <p:ph type="title"/>
          </p:nvPr>
        </p:nvSpPr>
        <p:spPr>
          <a:xfrm>
            <a:off x="1447800" y="274638"/>
            <a:ext cx="7696200" cy="1143000"/>
          </a:xfrm>
        </p:spPr>
        <p:txBody>
          <a:bodyPr/>
          <a:lstStyle/>
          <a:p>
            <a:r>
              <a:rPr lang="en-US" dirty="0">
                <a:solidFill>
                  <a:schemeClr val="bg1"/>
                </a:solidFill>
              </a:rPr>
              <a:t>Should we feel threatened?</a:t>
            </a:r>
          </a:p>
        </p:txBody>
      </p:sp>
      <p:sp>
        <p:nvSpPr>
          <p:cNvPr id="3" name="Content Placeholder 2">
            <a:extLst>
              <a:ext uri="{FF2B5EF4-FFF2-40B4-BE49-F238E27FC236}">
                <a16:creationId xmlns:a16="http://schemas.microsoft.com/office/drawing/2014/main" id="{711BAC64-0FCF-0D46-81D5-063477376F75}"/>
              </a:ext>
            </a:extLst>
          </p:cNvPr>
          <p:cNvSpPr>
            <a:spLocks noGrp="1"/>
          </p:cNvSpPr>
          <p:nvPr>
            <p:ph idx="1"/>
          </p:nvPr>
        </p:nvSpPr>
        <p:spPr>
          <a:xfrm>
            <a:off x="381000" y="1600200"/>
            <a:ext cx="8077200" cy="5105400"/>
          </a:xfrm>
        </p:spPr>
        <p:txBody>
          <a:bodyPr/>
          <a:lstStyle/>
          <a:p>
            <a:pPr marL="0" indent="0">
              <a:buNone/>
            </a:pPr>
            <a:r>
              <a:rPr lang="en-US" sz="2800" b="1" dirty="0"/>
              <a:t>A recent example:  “FCC Formally Adopts Proposals to Remove Amateur 3-GHz Band” </a:t>
            </a:r>
            <a:r>
              <a:rPr lang="en-US" sz="2800" i="1" dirty="0">
                <a:solidFill>
                  <a:srgbClr val="FF0000"/>
                </a:solidFill>
              </a:rPr>
              <a:t>12/17/2019</a:t>
            </a:r>
            <a:endParaRPr lang="en-US" sz="2800" b="1" dirty="0">
              <a:solidFill>
                <a:srgbClr val="FF0000"/>
              </a:solidFill>
            </a:endParaRPr>
          </a:p>
          <a:p>
            <a:pPr marL="457200" lvl="1" indent="0">
              <a:buNone/>
            </a:pPr>
            <a:r>
              <a:rPr lang="en-US" dirty="0"/>
              <a:t>A </a:t>
            </a:r>
            <a:r>
              <a:rPr lang="en-US" i="1" dirty="0"/>
              <a:t>NPRM</a:t>
            </a:r>
            <a:r>
              <a:rPr lang="en-US" dirty="0"/>
              <a:t> comes in response to the MOBILE NOW Act [Making Opportunities for Broadband Investment and </a:t>
            </a:r>
            <a:r>
              <a:rPr lang="en-US" u="sng" dirty="0"/>
              <a:t>Limiting</a:t>
            </a:r>
            <a:r>
              <a:rPr lang="en-US" dirty="0"/>
              <a:t> “</a:t>
            </a:r>
            <a:r>
              <a:rPr lang="en-US" b="1" dirty="0"/>
              <a:t>Excessive and Needless</a:t>
            </a:r>
            <a:r>
              <a:rPr lang="en-US" dirty="0"/>
              <a:t>” </a:t>
            </a:r>
            <a:r>
              <a:rPr lang="en-US" b="1" dirty="0"/>
              <a:t>Obstacles</a:t>
            </a:r>
            <a:r>
              <a:rPr lang="en-US" dirty="0"/>
              <a:t> to Wireless], </a:t>
            </a:r>
            <a:r>
              <a:rPr lang="en-US" i="1" dirty="0"/>
              <a:t>approved by the 115th Congress</a:t>
            </a:r>
            <a:r>
              <a:rPr lang="en-US" dirty="0"/>
              <a:t> to make available new spectrum for mobile and fixed wireless broadband use.”</a:t>
            </a:r>
            <a:endParaRPr lang="en-US" sz="2400" dirty="0">
              <a:hlinkClick r:id="rId2"/>
            </a:endParaRPr>
          </a:p>
          <a:p>
            <a:pPr marL="457200" lvl="1" indent="0">
              <a:buNone/>
            </a:pPr>
            <a:r>
              <a:rPr lang="en-US" sz="2400" dirty="0">
                <a:hlinkClick r:id="rId3"/>
              </a:rPr>
              <a:t>http://www.arrl.org/news/fcc-formally-adopts-proposals-to-remove-amateur-3-ghz-band-invites-comments</a:t>
            </a:r>
            <a:endParaRPr lang="en-US" sz="2400" dirty="0"/>
          </a:p>
          <a:p>
            <a:pPr marL="457200" lvl="1" indent="0">
              <a:buNone/>
            </a:pPr>
            <a:endParaRPr lang="en-US" sz="2400" dirty="0"/>
          </a:p>
        </p:txBody>
      </p:sp>
    </p:spTree>
    <p:extLst>
      <p:ext uri="{BB962C8B-B14F-4D97-AF65-F5344CB8AC3E}">
        <p14:creationId xmlns:p14="http://schemas.microsoft.com/office/powerpoint/2010/main" val="11320284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8CCD061AFCA742BD4AB3451F819691" ma:contentTypeVersion="8" ma:contentTypeDescription="Create a new document." ma:contentTypeScope="" ma:versionID="f80659df92e6831629f86cf3c257f376">
  <xsd:schema xmlns:xsd="http://www.w3.org/2001/XMLSchema" xmlns:xs="http://www.w3.org/2001/XMLSchema" xmlns:p="http://schemas.microsoft.com/office/2006/metadata/properties" xmlns:ns3="7d2950f0-4d42-4af4-960b-d744ba6ec658" targetNamespace="http://schemas.microsoft.com/office/2006/metadata/properties" ma:root="true" ma:fieldsID="12f7fe1e6dfee30ea7f6602b5663aa4e" ns3:_="">
    <xsd:import namespace="7d2950f0-4d42-4af4-960b-d744ba6ec65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2950f0-4d42-4af4-960b-d744ba6ec6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63E55A-B152-4276-9CFB-497E9068C9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2950f0-4d42-4af4-960b-d744ba6ec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AB9D49-073B-4176-A89D-7D0CBA0F4D3C}">
  <ds:schemaRefs>
    <ds:schemaRef ds:uri="http://schemas.microsoft.com/sharepoint/v3/contenttype/forms"/>
  </ds:schemaRefs>
</ds:datastoreItem>
</file>

<file path=customXml/itemProps3.xml><?xml version="1.0" encoding="utf-8"?>
<ds:datastoreItem xmlns:ds="http://schemas.openxmlformats.org/officeDocument/2006/customXml" ds:itemID="{DA260E98-A744-4F82-B4DB-FF1920CD10A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9809</TotalTime>
  <Words>2992</Words>
  <Application>Microsoft Macintosh PowerPoint</Application>
  <PresentationFormat>On-screen Show (4:3)</PresentationFormat>
  <Paragraphs>350</Paragraphs>
  <Slides>48</Slides>
  <Notes>11</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Courier New</vt:lpstr>
      <vt:lpstr>Times New Roman</vt:lpstr>
      <vt:lpstr>1_Office Theme</vt:lpstr>
      <vt:lpstr>About me: Steve Waterman, K4CJX   </vt:lpstr>
      <vt:lpstr>Relying on normal Public Safety  communications systems that requires a local infrastructure</vt:lpstr>
      <vt:lpstr> We cannot predict the size, nature or location of disaster areas!  We be must prepared, regardless.</vt:lpstr>
      <vt:lpstr> We can’t predict the size, nature or location of a disaster area!  We must be prepared, regardless.</vt:lpstr>
      <vt:lpstr> We can’t predict the size, nature or location of a disaster area!  We be must prepared, regardless.</vt:lpstr>
      <vt:lpstr>Network Restoration</vt:lpstr>
      <vt:lpstr>Why should this matter to HAMS?</vt:lpstr>
      <vt:lpstr>Amateur Radio EmComm:  A double edged sword?</vt:lpstr>
      <vt:lpstr>Should we feel threatened?</vt:lpstr>
      <vt:lpstr>Should we feel threatened?</vt:lpstr>
      <vt:lpstr>Another example: a potential threat?</vt:lpstr>
      <vt:lpstr>Main Problem: Indifference</vt:lpstr>
      <vt:lpstr>A final example</vt:lpstr>
      <vt:lpstr>Recent Statement from WTB</vt:lpstr>
      <vt:lpstr>The  SHAred RESources  High Frequency   Radio Program </vt:lpstr>
      <vt:lpstr>The SHARES Opportunity</vt:lpstr>
      <vt:lpstr> The SHARES Opportunity  </vt:lpstr>
      <vt:lpstr>CISA SHARES IS NOT HAM RADIO</vt:lpstr>
      <vt:lpstr>Where is SHARES?</vt:lpstr>
      <vt:lpstr>SHARES: Mission &amp; Purpose</vt:lpstr>
      <vt:lpstr>Why  SHARES?</vt:lpstr>
      <vt:lpstr>Why SHARES?</vt:lpstr>
      <vt:lpstr>Why SHARES?</vt:lpstr>
      <vt:lpstr>    Interoperability is paramount</vt:lpstr>
      <vt:lpstr>Interoperability Continued</vt:lpstr>
      <vt:lpstr>TDOH (Example)</vt:lpstr>
      <vt:lpstr>            TN National Guard (Example)</vt:lpstr>
      <vt:lpstr>PowerPoint Presentation</vt:lpstr>
      <vt:lpstr>The Role of the Volunteer</vt:lpstr>
      <vt:lpstr>Importance of the Volunteer Role</vt:lpstr>
      <vt:lpstr>Importance of the Volunteer Role</vt:lpstr>
      <vt:lpstr>More About the Volunteer Role</vt:lpstr>
      <vt:lpstr>More About the Volunteer Role</vt:lpstr>
      <vt:lpstr>SHARES Services: Summary</vt:lpstr>
      <vt:lpstr>     Voice Nets (Agencies &amp; their volunteers)</vt:lpstr>
      <vt:lpstr>SHARES ALE</vt:lpstr>
      <vt:lpstr>Example: SHARES Winlink</vt:lpstr>
      <vt:lpstr>SHARES Winlink RMS Gateways</vt:lpstr>
      <vt:lpstr>Tendency to take out an RMS</vt:lpstr>
      <vt:lpstr>What’s current for the NW?</vt:lpstr>
      <vt:lpstr> “Bottom of the barrel”</vt:lpstr>
      <vt:lpstr>The SHARES advantage (Example) </vt:lpstr>
      <vt:lpstr>SHARES RMS: NNA9HI &amp; NNB9HI OAHU, HI</vt:lpstr>
      <vt:lpstr>SHARES RMS: NNA9HI &amp; NNB9HI OAHU, HI</vt:lpstr>
      <vt:lpstr>PowerPoint Presentation</vt:lpstr>
      <vt:lpstr>PowerPoint Presentation</vt:lpstr>
      <vt:lpstr>PowerPoint Presentation</vt:lpstr>
      <vt:lpstr>Questions?</vt:lpstr>
    </vt:vector>
  </TitlesOfParts>
  <Company>Department of Homeland Security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SHARES Briefing 2016-04-02</dc:title>
  <dc:creator>ross.merlin</dc:creator>
  <cp:lastModifiedBy>Microsoft Office User</cp:lastModifiedBy>
  <cp:revision>534</cp:revision>
  <cp:lastPrinted>2017-08-15T11:50:11Z</cp:lastPrinted>
  <dcterms:created xsi:type="dcterms:W3CDTF">2014-01-30T13:52:51Z</dcterms:created>
  <dcterms:modified xsi:type="dcterms:W3CDTF">2021-02-16T22:28:16Z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0x010100518CCD061AFCA742BD4AB3451F819691</vt:lpwstr>
  </property>
</Properties>
</file>